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7" r:id="rId2"/>
    <p:sldId id="653" r:id="rId3"/>
    <p:sldId id="596" r:id="rId4"/>
    <p:sldId id="656" r:id="rId5"/>
    <p:sldId id="701" r:id="rId6"/>
    <p:sldId id="657" r:id="rId7"/>
    <p:sldId id="700" r:id="rId8"/>
    <p:sldId id="665" r:id="rId9"/>
    <p:sldId id="658" r:id="rId10"/>
    <p:sldId id="659" r:id="rId11"/>
    <p:sldId id="660" r:id="rId12"/>
    <p:sldId id="661" r:id="rId13"/>
    <p:sldId id="662" r:id="rId14"/>
    <p:sldId id="667" r:id="rId15"/>
    <p:sldId id="663" r:id="rId16"/>
    <p:sldId id="664" r:id="rId17"/>
    <p:sldId id="668" r:id="rId18"/>
    <p:sldId id="669" r:id="rId19"/>
    <p:sldId id="670" r:id="rId20"/>
    <p:sldId id="671" r:id="rId21"/>
    <p:sldId id="672" r:id="rId22"/>
    <p:sldId id="677" r:id="rId23"/>
    <p:sldId id="680" r:id="rId24"/>
    <p:sldId id="681" r:id="rId25"/>
    <p:sldId id="673" r:id="rId26"/>
    <p:sldId id="674" r:id="rId27"/>
    <p:sldId id="675" r:id="rId28"/>
    <p:sldId id="682" r:id="rId29"/>
    <p:sldId id="678" r:id="rId30"/>
    <p:sldId id="679" r:id="rId31"/>
    <p:sldId id="683" r:id="rId32"/>
    <p:sldId id="685" r:id="rId33"/>
    <p:sldId id="686" r:id="rId34"/>
    <p:sldId id="687" r:id="rId35"/>
    <p:sldId id="703" r:id="rId36"/>
    <p:sldId id="710" r:id="rId37"/>
    <p:sldId id="689" r:id="rId38"/>
    <p:sldId id="704" r:id="rId39"/>
    <p:sldId id="691" r:id="rId40"/>
    <p:sldId id="692" r:id="rId41"/>
    <p:sldId id="693" r:id="rId42"/>
    <p:sldId id="694" r:id="rId43"/>
    <p:sldId id="722" r:id="rId44"/>
    <p:sldId id="723" r:id="rId45"/>
    <p:sldId id="695" r:id="rId46"/>
    <p:sldId id="696" r:id="rId47"/>
    <p:sldId id="697" r:id="rId48"/>
    <p:sldId id="705" r:id="rId49"/>
    <p:sldId id="698" r:id="rId50"/>
    <p:sldId id="728" r:id="rId51"/>
    <p:sldId id="737" r:id="rId52"/>
    <p:sldId id="711" r:id="rId53"/>
    <p:sldId id="747" r:id="rId54"/>
    <p:sldId id="748" r:id="rId55"/>
    <p:sldId id="739" r:id="rId56"/>
    <p:sldId id="712" r:id="rId57"/>
    <p:sldId id="732" r:id="rId58"/>
    <p:sldId id="734" r:id="rId59"/>
    <p:sldId id="740" r:id="rId60"/>
    <p:sldId id="713" r:id="rId61"/>
    <p:sldId id="735" r:id="rId62"/>
    <p:sldId id="736" r:id="rId63"/>
    <p:sldId id="741" r:id="rId64"/>
    <p:sldId id="714" r:id="rId65"/>
    <p:sldId id="730" r:id="rId66"/>
    <p:sldId id="731" r:id="rId67"/>
    <p:sldId id="742" r:id="rId68"/>
    <p:sldId id="760" r:id="rId69"/>
    <p:sldId id="761" r:id="rId70"/>
    <p:sldId id="762" r:id="rId71"/>
    <p:sldId id="763" r:id="rId72"/>
    <p:sldId id="764" r:id="rId73"/>
    <p:sldId id="743" r:id="rId74"/>
    <p:sldId id="716" r:id="rId75"/>
    <p:sldId id="724" r:id="rId76"/>
    <p:sldId id="725" r:id="rId77"/>
    <p:sldId id="744" r:id="rId78"/>
    <p:sldId id="757" r:id="rId79"/>
    <p:sldId id="758" r:id="rId80"/>
    <p:sldId id="759" r:id="rId81"/>
    <p:sldId id="745" r:id="rId82"/>
    <p:sldId id="718" r:id="rId83"/>
    <p:sldId id="726" r:id="rId84"/>
    <p:sldId id="727" r:id="rId85"/>
    <p:sldId id="746" r:id="rId86"/>
    <p:sldId id="719" r:id="rId87"/>
    <p:sldId id="729" r:id="rId88"/>
    <p:sldId id="699" r:id="rId89"/>
    <p:sldId id="752" r:id="rId90"/>
    <p:sldId id="765" r:id="rId91"/>
    <p:sldId id="766" r:id="rId92"/>
    <p:sldId id="706" r:id="rId93"/>
    <p:sldId id="751" r:id="rId94"/>
    <p:sldId id="707" r:id="rId9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5E436203-A493-496F-922B-7E9634EA95A3}">
          <p14:sldIdLst>
            <p14:sldId id="257"/>
            <p14:sldId id="653"/>
            <p14:sldId id="596"/>
            <p14:sldId id="656"/>
            <p14:sldId id="701"/>
            <p14:sldId id="657"/>
            <p14:sldId id="700"/>
            <p14:sldId id="665"/>
            <p14:sldId id="658"/>
            <p14:sldId id="659"/>
            <p14:sldId id="660"/>
            <p14:sldId id="661"/>
            <p14:sldId id="662"/>
            <p14:sldId id="667"/>
            <p14:sldId id="663"/>
            <p14:sldId id="664"/>
            <p14:sldId id="668"/>
            <p14:sldId id="669"/>
            <p14:sldId id="670"/>
            <p14:sldId id="671"/>
            <p14:sldId id="672"/>
            <p14:sldId id="677"/>
            <p14:sldId id="680"/>
            <p14:sldId id="681"/>
            <p14:sldId id="673"/>
            <p14:sldId id="674"/>
            <p14:sldId id="675"/>
            <p14:sldId id="682"/>
            <p14:sldId id="678"/>
            <p14:sldId id="679"/>
            <p14:sldId id="683"/>
            <p14:sldId id="685"/>
            <p14:sldId id="686"/>
            <p14:sldId id="687"/>
            <p14:sldId id="703"/>
            <p14:sldId id="710"/>
            <p14:sldId id="689"/>
            <p14:sldId id="704"/>
            <p14:sldId id="691"/>
            <p14:sldId id="692"/>
            <p14:sldId id="693"/>
            <p14:sldId id="694"/>
            <p14:sldId id="722"/>
            <p14:sldId id="723"/>
            <p14:sldId id="695"/>
            <p14:sldId id="696"/>
            <p14:sldId id="697"/>
            <p14:sldId id="705"/>
            <p14:sldId id="698"/>
            <p14:sldId id="728"/>
            <p14:sldId id="737"/>
            <p14:sldId id="711"/>
            <p14:sldId id="747"/>
            <p14:sldId id="748"/>
            <p14:sldId id="739"/>
            <p14:sldId id="712"/>
            <p14:sldId id="732"/>
            <p14:sldId id="734"/>
            <p14:sldId id="740"/>
            <p14:sldId id="713"/>
            <p14:sldId id="735"/>
            <p14:sldId id="736"/>
            <p14:sldId id="741"/>
            <p14:sldId id="714"/>
            <p14:sldId id="730"/>
            <p14:sldId id="731"/>
            <p14:sldId id="742"/>
            <p14:sldId id="760"/>
            <p14:sldId id="761"/>
            <p14:sldId id="762"/>
            <p14:sldId id="763"/>
            <p14:sldId id="764"/>
            <p14:sldId id="743"/>
            <p14:sldId id="716"/>
            <p14:sldId id="724"/>
            <p14:sldId id="725"/>
            <p14:sldId id="744"/>
            <p14:sldId id="757"/>
            <p14:sldId id="758"/>
            <p14:sldId id="759"/>
            <p14:sldId id="745"/>
            <p14:sldId id="718"/>
            <p14:sldId id="726"/>
            <p14:sldId id="727"/>
            <p14:sldId id="746"/>
            <p14:sldId id="719"/>
            <p14:sldId id="729"/>
            <p14:sldId id="699"/>
            <p14:sldId id="752"/>
            <p14:sldId id="765"/>
            <p14:sldId id="766"/>
            <p14:sldId id="706"/>
            <p14:sldId id="751"/>
            <p14:sldId id="707"/>
          </p14:sldIdLst>
        </p14:section>
        <p14:section name="Seção sem Título" id="{57601FA4-493C-4ABA-A644-9CA4BD595C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BEDD"/>
    <a:srgbClr val="DCE6F1"/>
    <a:srgbClr val="2F426A"/>
    <a:srgbClr val="858EA6"/>
    <a:srgbClr val="FABF8F"/>
    <a:srgbClr val="B1A0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Estilo Claro 2 - Ênfas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Estilo Médio 1 - Ênfase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8603FDC-E32A-4AB5-989C-0864C3EAD2B8}" styleName="Estilo com Tema 2 - Ênfase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Estilo Escuro 1 - Ênfase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44" autoAdjust="0"/>
    <p:restoredTop sz="94660"/>
  </p:normalViewPr>
  <p:slideViewPr>
    <p:cSldViewPr snapToGrid="0">
      <p:cViewPr>
        <p:scale>
          <a:sx n="66" d="100"/>
          <a:sy n="66" d="100"/>
        </p:scale>
        <p:origin x="756"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toria.matheus.barbosa@hotmail.com" userId="94e64924a9b0dbf0" providerId="LiveId" clId="{DE38C699-441D-49C5-BC52-C14580923968}"/>
    <pc:docChg chg="custSel addSld delSld modSld">
      <pc:chgData name="vitoria.matheus.barbosa@hotmail.com" userId="94e64924a9b0dbf0" providerId="LiveId" clId="{DE38C699-441D-49C5-BC52-C14580923968}" dt="2018-04-04T13:53:33.278" v="1244" actId="20577"/>
      <pc:docMkLst>
        <pc:docMk/>
      </pc:docMkLst>
      <pc:sldChg chg="delSp modSp">
        <pc:chgData name="vitoria.matheus.barbosa@hotmail.com" userId="94e64924a9b0dbf0" providerId="LiveId" clId="{DE38C699-441D-49C5-BC52-C14580923968}" dt="2018-04-02T20:56:16.397" v="5" actId="16037"/>
        <pc:sldMkLst>
          <pc:docMk/>
          <pc:sldMk cId="1496697207" sldId="257"/>
        </pc:sldMkLst>
        <pc:spChg chg="del mod">
          <ac:chgData name="vitoria.matheus.barbosa@hotmail.com" userId="94e64924a9b0dbf0" providerId="LiveId" clId="{DE38C699-441D-49C5-BC52-C14580923968}" dt="2018-04-02T20:48:43.170" v="2" actId="478"/>
          <ac:spMkLst>
            <pc:docMk/>
            <pc:sldMk cId="1496697207" sldId="257"/>
            <ac:spMk id="2" creationId="{597ABF08-4791-4A3D-A11F-8008E60CCE5B}"/>
          </ac:spMkLst>
        </pc:spChg>
        <pc:picChg chg="mod">
          <ac:chgData name="vitoria.matheus.barbosa@hotmail.com" userId="94e64924a9b0dbf0" providerId="LiveId" clId="{DE38C699-441D-49C5-BC52-C14580923968}" dt="2018-04-02T20:56:16.397" v="5" actId="16037"/>
          <ac:picMkLst>
            <pc:docMk/>
            <pc:sldMk cId="1496697207" sldId="257"/>
            <ac:picMk id="4" creationId="{FD620F12-A01B-4D8C-B744-644E92357985}"/>
          </ac:picMkLst>
        </pc:picChg>
      </pc:sldChg>
      <pc:sldChg chg="modSp">
        <pc:chgData name="vitoria.matheus.barbosa@hotmail.com" userId="94e64924a9b0dbf0" providerId="LiveId" clId="{DE38C699-441D-49C5-BC52-C14580923968}" dt="2018-04-04T13:35:36.240" v="287" actId="20577"/>
        <pc:sldMkLst>
          <pc:docMk/>
          <pc:sldMk cId="1443477361" sldId="258"/>
        </pc:sldMkLst>
        <pc:spChg chg="mod">
          <ac:chgData name="vitoria.matheus.barbosa@hotmail.com" userId="94e64924a9b0dbf0" providerId="LiveId" clId="{DE38C699-441D-49C5-BC52-C14580923968}" dt="2018-04-04T13:25:11.323" v="22" actId="20577"/>
          <ac:spMkLst>
            <pc:docMk/>
            <pc:sldMk cId="1443477361" sldId="258"/>
            <ac:spMk id="2" creationId="{597ABF08-4791-4A3D-A11F-8008E60CCE5B}"/>
          </ac:spMkLst>
        </pc:spChg>
        <pc:spChg chg="mod">
          <ac:chgData name="vitoria.matheus.barbosa@hotmail.com" userId="94e64924a9b0dbf0" providerId="LiveId" clId="{DE38C699-441D-49C5-BC52-C14580923968}" dt="2018-04-04T13:35:36.240" v="287" actId="20577"/>
          <ac:spMkLst>
            <pc:docMk/>
            <pc:sldMk cId="1443477361" sldId="258"/>
            <ac:spMk id="3" creationId="{B8CA9368-9A9E-418E-9E3B-4346CC090F0A}"/>
          </ac:spMkLst>
        </pc:spChg>
      </pc:sldChg>
      <pc:sldChg chg="modSp add">
        <pc:chgData name="vitoria.matheus.barbosa@hotmail.com" userId="94e64924a9b0dbf0" providerId="LiveId" clId="{DE38C699-441D-49C5-BC52-C14580923968}" dt="2018-04-04T13:36:20.366" v="388" actId="20577"/>
        <pc:sldMkLst>
          <pc:docMk/>
          <pc:sldMk cId="1203744105" sldId="259"/>
        </pc:sldMkLst>
        <pc:spChg chg="mod">
          <ac:chgData name="vitoria.matheus.barbosa@hotmail.com" userId="94e64924a9b0dbf0" providerId="LiveId" clId="{DE38C699-441D-49C5-BC52-C14580923968}" dt="2018-04-04T13:33:25.044" v="170" actId="20577"/>
          <ac:spMkLst>
            <pc:docMk/>
            <pc:sldMk cId="1203744105" sldId="259"/>
            <ac:spMk id="2" creationId="{F9EEA4D0-8F02-4A3E-9CD4-C59C07096F92}"/>
          </ac:spMkLst>
        </pc:spChg>
        <pc:spChg chg="mod">
          <ac:chgData name="vitoria.matheus.barbosa@hotmail.com" userId="94e64924a9b0dbf0" providerId="LiveId" clId="{DE38C699-441D-49C5-BC52-C14580923968}" dt="2018-04-04T13:36:20.366" v="388" actId="20577"/>
          <ac:spMkLst>
            <pc:docMk/>
            <pc:sldMk cId="1203744105" sldId="259"/>
            <ac:spMk id="3" creationId="{AC6D4600-E453-4B8C-AC7F-FA27A47A94DE}"/>
          </ac:spMkLst>
        </pc:spChg>
      </pc:sldChg>
      <pc:sldChg chg="modSp add">
        <pc:chgData name="vitoria.matheus.barbosa@hotmail.com" userId="94e64924a9b0dbf0" providerId="LiveId" clId="{DE38C699-441D-49C5-BC52-C14580923968}" dt="2018-04-04T13:37:05.619" v="424" actId="20577"/>
        <pc:sldMkLst>
          <pc:docMk/>
          <pc:sldMk cId="2685987553" sldId="260"/>
        </pc:sldMkLst>
        <pc:spChg chg="mod">
          <ac:chgData name="vitoria.matheus.barbosa@hotmail.com" userId="94e64924a9b0dbf0" providerId="LiveId" clId="{DE38C699-441D-49C5-BC52-C14580923968}" dt="2018-04-04T13:36:35.660" v="403" actId="20577"/>
          <ac:spMkLst>
            <pc:docMk/>
            <pc:sldMk cId="2685987553" sldId="260"/>
            <ac:spMk id="2" creationId="{F9EEA4D0-8F02-4A3E-9CD4-C59C07096F92}"/>
          </ac:spMkLst>
        </pc:spChg>
        <pc:spChg chg="mod">
          <ac:chgData name="vitoria.matheus.barbosa@hotmail.com" userId="94e64924a9b0dbf0" providerId="LiveId" clId="{DE38C699-441D-49C5-BC52-C14580923968}" dt="2018-04-04T13:37:05.619" v="424" actId="20577"/>
          <ac:spMkLst>
            <pc:docMk/>
            <pc:sldMk cId="2685987553" sldId="260"/>
            <ac:spMk id="3" creationId="{AC6D4600-E453-4B8C-AC7F-FA27A47A94DE}"/>
          </ac:spMkLst>
        </pc:spChg>
      </pc:sldChg>
      <pc:sldChg chg="modSp add">
        <pc:chgData name="vitoria.matheus.barbosa@hotmail.com" userId="94e64924a9b0dbf0" providerId="LiveId" clId="{DE38C699-441D-49C5-BC52-C14580923968}" dt="2018-04-04T13:43:15.147" v="632" actId="20577"/>
        <pc:sldMkLst>
          <pc:docMk/>
          <pc:sldMk cId="1678278345" sldId="261"/>
        </pc:sldMkLst>
        <pc:spChg chg="mod">
          <ac:chgData name="vitoria.matheus.barbosa@hotmail.com" userId="94e64924a9b0dbf0" providerId="LiveId" clId="{DE38C699-441D-49C5-BC52-C14580923968}" dt="2018-04-04T13:37:31.211" v="447" actId="20577"/>
          <ac:spMkLst>
            <pc:docMk/>
            <pc:sldMk cId="1678278345" sldId="261"/>
            <ac:spMk id="2" creationId="{F9EEA4D0-8F02-4A3E-9CD4-C59C07096F92}"/>
          </ac:spMkLst>
        </pc:spChg>
        <pc:spChg chg="mod">
          <ac:chgData name="vitoria.matheus.barbosa@hotmail.com" userId="94e64924a9b0dbf0" providerId="LiveId" clId="{DE38C699-441D-49C5-BC52-C14580923968}" dt="2018-04-04T13:43:15.147" v="632" actId="20577"/>
          <ac:spMkLst>
            <pc:docMk/>
            <pc:sldMk cId="1678278345" sldId="261"/>
            <ac:spMk id="3" creationId="{AC6D4600-E453-4B8C-AC7F-FA27A47A94DE}"/>
          </ac:spMkLst>
        </pc:spChg>
      </pc:sldChg>
      <pc:sldChg chg="modSp add">
        <pc:chgData name="vitoria.matheus.barbosa@hotmail.com" userId="94e64924a9b0dbf0" providerId="LiveId" clId="{DE38C699-441D-49C5-BC52-C14580923968}" dt="2018-04-04T13:42:22.442" v="631" actId="20577"/>
        <pc:sldMkLst>
          <pc:docMk/>
          <pc:sldMk cId="1154707440" sldId="262"/>
        </pc:sldMkLst>
        <pc:spChg chg="mod">
          <ac:chgData name="vitoria.matheus.barbosa@hotmail.com" userId="94e64924a9b0dbf0" providerId="LiveId" clId="{DE38C699-441D-49C5-BC52-C14580923968}" dt="2018-04-04T13:39:41.157" v="523" actId="20577"/>
          <ac:spMkLst>
            <pc:docMk/>
            <pc:sldMk cId="1154707440" sldId="262"/>
            <ac:spMk id="2" creationId="{F9EEA4D0-8F02-4A3E-9CD4-C59C07096F92}"/>
          </ac:spMkLst>
        </pc:spChg>
        <pc:spChg chg="mod">
          <ac:chgData name="vitoria.matheus.barbosa@hotmail.com" userId="94e64924a9b0dbf0" providerId="LiveId" clId="{DE38C699-441D-49C5-BC52-C14580923968}" dt="2018-04-04T13:42:22.442" v="631" actId="20577"/>
          <ac:spMkLst>
            <pc:docMk/>
            <pc:sldMk cId="1154707440" sldId="262"/>
            <ac:spMk id="3" creationId="{AC6D4600-E453-4B8C-AC7F-FA27A47A94DE}"/>
          </ac:spMkLst>
        </pc:spChg>
      </pc:sldChg>
      <pc:sldChg chg="modSp add">
        <pc:chgData name="vitoria.matheus.barbosa@hotmail.com" userId="94e64924a9b0dbf0" providerId="LiveId" clId="{DE38C699-441D-49C5-BC52-C14580923968}" dt="2018-04-04T13:47:34.712" v="843" actId="20577"/>
        <pc:sldMkLst>
          <pc:docMk/>
          <pc:sldMk cId="2140582771" sldId="263"/>
        </pc:sldMkLst>
        <pc:spChg chg="mod">
          <ac:chgData name="vitoria.matheus.barbosa@hotmail.com" userId="94e64924a9b0dbf0" providerId="LiveId" clId="{DE38C699-441D-49C5-BC52-C14580923968}" dt="2018-04-04T13:44:58.136" v="667" actId="20577"/>
          <ac:spMkLst>
            <pc:docMk/>
            <pc:sldMk cId="2140582771" sldId="263"/>
            <ac:spMk id="2" creationId="{F9EEA4D0-8F02-4A3E-9CD4-C59C07096F92}"/>
          </ac:spMkLst>
        </pc:spChg>
        <pc:spChg chg="mod">
          <ac:chgData name="vitoria.matheus.barbosa@hotmail.com" userId="94e64924a9b0dbf0" providerId="LiveId" clId="{DE38C699-441D-49C5-BC52-C14580923968}" dt="2018-04-04T13:47:34.712" v="843" actId="20577"/>
          <ac:spMkLst>
            <pc:docMk/>
            <pc:sldMk cId="2140582771" sldId="263"/>
            <ac:spMk id="3" creationId="{AC6D4600-E453-4B8C-AC7F-FA27A47A94DE}"/>
          </ac:spMkLst>
        </pc:spChg>
      </pc:sldChg>
      <pc:sldChg chg="modSp add">
        <pc:chgData name="vitoria.matheus.barbosa@hotmail.com" userId="94e64924a9b0dbf0" providerId="LiveId" clId="{DE38C699-441D-49C5-BC52-C14580923968}" dt="2018-04-04T13:48:41.092" v="915" actId="20577"/>
        <pc:sldMkLst>
          <pc:docMk/>
          <pc:sldMk cId="300986040" sldId="264"/>
        </pc:sldMkLst>
        <pc:spChg chg="mod">
          <ac:chgData name="vitoria.matheus.barbosa@hotmail.com" userId="94e64924a9b0dbf0" providerId="LiveId" clId="{DE38C699-441D-49C5-BC52-C14580923968}" dt="2018-04-04T13:48:26.575" v="870" actId="20577"/>
          <ac:spMkLst>
            <pc:docMk/>
            <pc:sldMk cId="300986040" sldId="264"/>
            <ac:spMk id="2" creationId="{F9EEA4D0-8F02-4A3E-9CD4-C59C07096F92}"/>
          </ac:spMkLst>
        </pc:spChg>
        <pc:spChg chg="mod">
          <ac:chgData name="vitoria.matheus.barbosa@hotmail.com" userId="94e64924a9b0dbf0" providerId="LiveId" clId="{DE38C699-441D-49C5-BC52-C14580923968}" dt="2018-04-04T13:48:41.092" v="915" actId="20577"/>
          <ac:spMkLst>
            <pc:docMk/>
            <pc:sldMk cId="300986040" sldId="264"/>
            <ac:spMk id="3" creationId="{AC6D4600-E453-4B8C-AC7F-FA27A47A94DE}"/>
          </ac:spMkLst>
        </pc:spChg>
      </pc:sldChg>
      <pc:sldChg chg="modSp add">
        <pc:chgData name="vitoria.matheus.barbosa@hotmail.com" userId="94e64924a9b0dbf0" providerId="LiveId" clId="{DE38C699-441D-49C5-BC52-C14580923968}" dt="2018-04-04T13:51:40.581" v="1161" actId="20577"/>
        <pc:sldMkLst>
          <pc:docMk/>
          <pc:sldMk cId="3577279230" sldId="265"/>
        </pc:sldMkLst>
        <pc:spChg chg="mod">
          <ac:chgData name="vitoria.matheus.barbosa@hotmail.com" userId="94e64924a9b0dbf0" providerId="LiveId" clId="{DE38C699-441D-49C5-BC52-C14580923968}" dt="2018-04-04T13:49:28.800" v="965" actId="20577"/>
          <ac:spMkLst>
            <pc:docMk/>
            <pc:sldMk cId="3577279230" sldId="265"/>
            <ac:spMk id="2" creationId="{F9EEA4D0-8F02-4A3E-9CD4-C59C07096F92}"/>
          </ac:spMkLst>
        </pc:spChg>
        <pc:spChg chg="mod">
          <ac:chgData name="vitoria.matheus.barbosa@hotmail.com" userId="94e64924a9b0dbf0" providerId="LiveId" clId="{DE38C699-441D-49C5-BC52-C14580923968}" dt="2018-04-04T13:51:40.581" v="1161" actId="20577"/>
          <ac:spMkLst>
            <pc:docMk/>
            <pc:sldMk cId="3577279230" sldId="265"/>
            <ac:spMk id="3" creationId="{AC6D4600-E453-4B8C-AC7F-FA27A47A94DE}"/>
          </ac:spMkLst>
        </pc:spChg>
      </pc:sldChg>
      <pc:sldChg chg="modSp add">
        <pc:chgData name="vitoria.matheus.barbosa@hotmail.com" userId="94e64924a9b0dbf0" providerId="LiveId" clId="{DE38C699-441D-49C5-BC52-C14580923968}" dt="2018-04-04T13:53:33.278" v="1244" actId="20577"/>
        <pc:sldMkLst>
          <pc:docMk/>
          <pc:sldMk cId="805727929" sldId="266"/>
        </pc:sldMkLst>
        <pc:spChg chg="mod">
          <ac:chgData name="vitoria.matheus.barbosa@hotmail.com" userId="94e64924a9b0dbf0" providerId="LiveId" clId="{DE38C699-441D-49C5-BC52-C14580923968}" dt="2018-04-04T13:52:21.921" v="1168" actId="20577"/>
          <ac:spMkLst>
            <pc:docMk/>
            <pc:sldMk cId="805727929" sldId="266"/>
            <ac:spMk id="2" creationId="{F9EEA4D0-8F02-4A3E-9CD4-C59C07096F92}"/>
          </ac:spMkLst>
        </pc:spChg>
        <pc:spChg chg="mod">
          <ac:chgData name="vitoria.matheus.barbosa@hotmail.com" userId="94e64924a9b0dbf0" providerId="LiveId" clId="{DE38C699-441D-49C5-BC52-C14580923968}" dt="2018-04-04T13:53:33.278" v="1244" actId="20577"/>
          <ac:spMkLst>
            <pc:docMk/>
            <pc:sldMk cId="805727929" sldId="266"/>
            <ac:spMk id="3" creationId="{AC6D4600-E453-4B8C-AC7F-FA27A47A94D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69AF9750-8B9C-44E8-9CB1-2AB7F591D44E}" type="datetimeFigureOut">
              <a:rPr lang="pt-BR" smtClean="0"/>
              <a:t>10/12/2018</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6197B89F-18CD-4699-8049-960E9F0DE0A6}" type="slidenum">
              <a:rPr lang="pt-BR" smtClean="0"/>
              <a:t>‹nº›</a:t>
            </a:fld>
            <a:endParaRPr lang="pt-BR"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432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69AF9750-8B9C-44E8-9CB1-2AB7F591D44E}" type="datetimeFigureOut">
              <a:rPr lang="pt-BR" smtClean="0"/>
              <a:t>10/12/2018</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6197B89F-18CD-4699-8049-960E9F0DE0A6}" type="slidenum">
              <a:rPr lang="pt-BR" smtClean="0"/>
              <a:t>‹nº›</a:t>
            </a:fld>
            <a:endParaRPr lang="pt-BR" dirty="0"/>
          </a:p>
        </p:txBody>
      </p:sp>
    </p:spTree>
    <p:extLst>
      <p:ext uri="{BB962C8B-B14F-4D97-AF65-F5344CB8AC3E}">
        <p14:creationId xmlns:p14="http://schemas.microsoft.com/office/powerpoint/2010/main" val="40494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69AF9750-8B9C-44E8-9CB1-2AB7F591D44E}" type="datetimeFigureOut">
              <a:rPr lang="pt-BR" smtClean="0"/>
              <a:t>10/12/2018</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6197B89F-18CD-4699-8049-960E9F0DE0A6}" type="slidenum">
              <a:rPr lang="pt-BR" smtClean="0"/>
              <a:t>‹nº›</a:t>
            </a:fld>
            <a:endParaRPr lang="pt-BR" dirty="0"/>
          </a:p>
        </p:txBody>
      </p:sp>
    </p:spTree>
    <p:extLst>
      <p:ext uri="{BB962C8B-B14F-4D97-AF65-F5344CB8AC3E}">
        <p14:creationId xmlns:p14="http://schemas.microsoft.com/office/powerpoint/2010/main" val="1976210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69AF9750-8B9C-44E8-9CB1-2AB7F591D44E}" type="datetimeFigureOut">
              <a:rPr lang="pt-BR" smtClean="0"/>
              <a:t>10/12/2018</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6197B89F-18CD-4699-8049-960E9F0DE0A6}" type="slidenum">
              <a:rPr lang="pt-BR" smtClean="0"/>
              <a:t>‹nº›</a:t>
            </a:fld>
            <a:endParaRPr lang="pt-BR" dirty="0"/>
          </a:p>
        </p:txBody>
      </p:sp>
    </p:spTree>
    <p:extLst>
      <p:ext uri="{BB962C8B-B14F-4D97-AF65-F5344CB8AC3E}">
        <p14:creationId xmlns:p14="http://schemas.microsoft.com/office/powerpoint/2010/main" val="4073554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69AF9750-8B9C-44E8-9CB1-2AB7F591D44E}" type="datetimeFigureOut">
              <a:rPr lang="pt-BR" smtClean="0"/>
              <a:t>10/12/2018</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6197B89F-18CD-4699-8049-960E9F0DE0A6}" type="slidenum">
              <a:rPr lang="pt-BR" smtClean="0"/>
              <a:t>‹nº›</a:t>
            </a:fld>
            <a:endParaRPr lang="pt-BR"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368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69AF9750-8B9C-44E8-9CB1-2AB7F591D44E}" type="datetimeFigureOut">
              <a:rPr lang="pt-BR" smtClean="0"/>
              <a:t>10/12/2018</a:t>
            </a:fld>
            <a:endParaRPr lang="pt-BR" dirty="0"/>
          </a:p>
        </p:txBody>
      </p:sp>
      <p:sp>
        <p:nvSpPr>
          <p:cNvPr id="6" name="Footer Placeholder 5"/>
          <p:cNvSpPr>
            <a:spLocks noGrp="1"/>
          </p:cNvSpPr>
          <p:nvPr>
            <p:ph type="ftr" sz="quarter" idx="11"/>
          </p:nvPr>
        </p:nvSpPr>
        <p:spPr/>
        <p:txBody>
          <a:bodyPr/>
          <a:lstStyle/>
          <a:p>
            <a:endParaRPr lang="pt-BR" dirty="0"/>
          </a:p>
        </p:txBody>
      </p:sp>
      <p:sp>
        <p:nvSpPr>
          <p:cNvPr id="7" name="Slide Number Placeholder 6"/>
          <p:cNvSpPr>
            <a:spLocks noGrp="1"/>
          </p:cNvSpPr>
          <p:nvPr>
            <p:ph type="sldNum" sz="quarter" idx="12"/>
          </p:nvPr>
        </p:nvSpPr>
        <p:spPr/>
        <p:txBody>
          <a:bodyPr/>
          <a:lstStyle/>
          <a:p>
            <a:fld id="{6197B89F-18CD-4699-8049-960E9F0DE0A6}" type="slidenum">
              <a:rPr lang="pt-BR" smtClean="0"/>
              <a:t>‹nº›</a:t>
            </a:fld>
            <a:endParaRPr lang="pt-BR" dirty="0"/>
          </a:p>
        </p:txBody>
      </p:sp>
    </p:spTree>
    <p:extLst>
      <p:ext uri="{BB962C8B-B14F-4D97-AF65-F5344CB8AC3E}">
        <p14:creationId xmlns:p14="http://schemas.microsoft.com/office/powerpoint/2010/main" val="2026807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1097280" y="2582334"/>
            <a:ext cx="4937760" cy="337820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6217920" y="2582334"/>
            <a:ext cx="4937760" cy="337820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69AF9750-8B9C-44E8-9CB1-2AB7F591D44E}" type="datetimeFigureOut">
              <a:rPr lang="pt-BR" smtClean="0"/>
              <a:t>10/12/2018</a:t>
            </a:fld>
            <a:endParaRPr lang="pt-BR" dirty="0"/>
          </a:p>
        </p:txBody>
      </p:sp>
      <p:sp>
        <p:nvSpPr>
          <p:cNvPr id="8" name="Footer Placeholder 7"/>
          <p:cNvSpPr>
            <a:spLocks noGrp="1"/>
          </p:cNvSpPr>
          <p:nvPr>
            <p:ph type="ftr" sz="quarter" idx="11"/>
          </p:nvPr>
        </p:nvSpPr>
        <p:spPr/>
        <p:txBody>
          <a:bodyPr/>
          <a:lstStyle/>
          <a:p>
            <a:endParaRPr lang="pt-BR" dirty="0"/>
          </a:p>
        </p:txBody>
      </p:sp>
      <p:sp>
        <p:nvSpPr>
          <p:cNvPr id="9" name="Slide Number Placeholder 8"/>
          <p:cNvSpPr>
            <a:spLocks noGrp="1"/>
          </p:cNvSpPr>
          <p:nvPr>
            <p:ph type="sldNum" sz="quarter" idx="12"/>
          </p:nvPr>
        </p:nvSpPr>
        <p:spPr/>
        <p:txBody>
          <a:bodyPr/>
          <a:lstStyle/>
          <a:p>
            <a:fld id="{6197B89F-18CD-4699-8049-960E9F0DE0A6}" type="slidenum">
              <a:rPr lang="pt-BR" smtClean="0"/>
              <a:t>‹nº›</a:t>
            </a:fld>
            <a:endParaRPr lang="pt-BR" dirty="0"/>
          </a:p>
        </p:txBody>
      </p:sp>
    </p:spTree>
    <p:extLst>
      <p:ext uri="{BB962C8B-B14F-4D97-AF65-F5344CB8AC3E}">
        <p14:creationId xmlns:p14="http://schemas.microsoft.com/office/powerpoint/2010/main" val="373046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69AF9750-8B9C-44E8-9CB1-2AB7F591D44E}" type="datetimeFigureOut">
              <a:rPr lang="pt-BR" smtClean="0"/>
              <a:t>10/12/2018</a:t>
            </a:fld>
            <a:endParaRPr lang="pt-BR" dirty="0"/>
          </a:p>
        </p:txBody>
      </p:sp>
      <p:sp>
        <p:nvSpPr>
          <p:cNvPr id="4" name="Footer Placeholder 3"/>
          <p:cNvSpPr>
            <a:spLocks noGrp="1"/>
          </p:cNvSpPr>
          <p:nvPr>
            <p:ph type="ftr" sz="quarter" idx="11"/>
          </p:nvPr>
        </p:nvSpPr>
        <p:spPr/>
        <p:txBody>
          <a:bodyPr/>
          <a:lstStyle/>
          <a:p>
            <a:endParaRPr lang="pt-BR" dirty="0"/>
          </a:p>
        </p:txBody>
      </p:sp>
      <p:sp>
        <p:nvSpPr>
          <p:cNvPr id="5" name="Slide Number Placeholder 4"/>
          <p:cNvSpPr>
            <a:spLocks noGrp="1"/>
          </p:cNvSpPr>
          <p:nvPr>
            <p:ph type="sldNum" sz="quarter" idx="12"/>
          </p:nvPr>
        </p:nvSpPr>
        <p:spPr/>
        <p:txBody>
          <a:bodyPr/>
          <a:lstStyle/>
          <a:p>
            <a:fld id="{6197B89F-18CD-4699-8049-960E9F0DE0A6}" type="slidenum">
              <a:rPr lang="pt-BR" smtClean="0"/>
              <a:t>‹nº›</a:t>
            </a:fld>
            <a:endParaRPr lang="pt-BR" dirty="0"/>
          </a:p>
        </p:txBody>
      </p:sp>
    </p:spTree>
    <p:extLst>
      <p:ext uri="{BB962C8B-B14F-4D97-AF65-F5344CB8AC3E}">
        <p14:creationId xmlns:p14="http://schemas.microsoft.com/office/powerpoint/2010/main" val="3055221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9AF9750-8B9C-44E8-9CB1-2AB7F591D44E}" type="datetimeFigureOut">
              <a:rPr lang="pt-BR" smtClean="0"/>
              <a:t>10/12/2018</a:t>
            </a:fld>
            <a:endParaRPr lang="pt-BR"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pt-BR" dirty="0"/>
          </a:p>
        </p:txBody>
      </p:sp>
      <p:sp>
        <p:nvSpPr>
          <p:cNvPr id="9" name="Slide Number Placeholder 8"/>
          <p:cNvSpPr>
            <a:spLocks noGrp="1"/>
          </p:cNvSpPr>
          <p:nvPr>
            <p:ph type="sldNum" sz="quarter" idx="12"/>
          </p:nvPr>
        </p:nvSpPr>
        <p:spPr/>
        <p:txBody>
          <a:bodyPr/>
          <a:lstStyle/>
          <a:p>
            <a:fld id="{6197B89F-18CD-4699-8049-960E9F0DE0A6}" type="slidenum">
              <a:rPr lang="pt-BR" smtClean="0"/>
              <a:t>‹nº›</a:t>
            </a:fld>
            <a:endParaRPr lang="pt-BR" dirty="0"/>
          </a:p>
        </p:txBody>
      </p:sp>
    </p:spTree>
    <p:extLst>
      <p:ext uri="{BB962C8B-B14F-4D97-AF65-F5344CB8AC3E}">
        <p14:creationId xmlns:p14="http://schemas.microsoft.com/office/powerpoint/2010/main" val="3473699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BR"/>
              <a:t>Clique para editar o título Mestre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9AF9750-8B9C-44E8-9CB1-2AB7F591D44E}" type="datetimeFigureOut">
              <a:rPr lang="pt-BR" smtClean="0"/>
              <a:t>10/12/2018</a:t>
            </a:fld>
            <a:endParaRPr lang="pt-BR"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pt-BR"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197B89F-18CD-4699-8049-960E9F0DE0A6}" type="slidenum">
              <a:rPr lang="pt-BR" smtClean="0"/>
              <a:t>‹nº›</a:t>
            </a:fld>
            <a:endParaRPr lang="pt-BR" dirty="0"/>
          </a:p>
        </p:txBody>
      </p:sp>
    </p:spTree>
    <p:extLst>
      <p:ext uri="{BB962C8B-B14F-4D97-AF65-F5344CB8AC3E}">
        <p14:creationId xmlns:p14="http://schemas.microsoft.com/office/powerpoint/2010/main" val="765158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dirty="0"/>
              <a:t>Clique no ícone para adicionar uma imagem</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p>
            <a:fld id="{69AF9750-8B9C-44E8-9CB1-2AB7F591D44E}" type="datetimeFigureOut">
              <a:rPr lang="pt-BR" smtClean="0"/>
              <a:t>10/12/2018</a:t>
            </a:fld>
            <a:endParaRPr lang="pt-BR" dirty="0"/>
          </a:p>
        </p:txBody>
      </p:sp>
      <p:sp>
        <p:nvSpPr>
          <p:cNvPr id="6" name="Footer Placeholder 5"/>
          <p:cNvSpPr>
            <a:spLocks noGrp="1"/>
          </p:cNvSpPr>
          <p:nvPr>
            <p:ph type="ftr" sz="quarter" idx="11"/>
          </p:nvPr>
        </p:nvSpPr>
        <p:spPr/>
        <p:txBody>
          <a:bodyPr/>
          <a:lstStyle/>
          <a:p>
            <a:endParaRPr lang="pt-BR" dirty="0"/>
          </a:p>
        </p:txBody>
      </p:sp>
      <p:sp>
        <p:nvSpPr>
          <p:cNvPr id="7" name="Slide Number Placeholder 6"/>
          <p:cNvSpPr>
            <a:spLocks noGrp="1"/>
          </p:cNvSpPr>
          <p:nvPr>
            <p:ph type="sldNum" sz="quarter" idx="12"/>
          </p:nvPr>
        </p:nvSpPr>
        <p:spPr/>
        <p:txBody>
          <a:bodyPr/>
          <a:lstStyle/>
          <a:p>
            <a:fld id="{6197B89F-18CD-4699-8049-960E9F0DE0A6}" type="slidenum">
              <a:rPr lang="pt-BR" smtClean="0"/>
              <a:t>‹nº›</a:t>
            </a:fld>
            <a:endParaRPr lang="pt-BR" dirty="0"/>
          </a:p>
        </p:txBody>
      </p:sp>
    </p:spTree>
    <p:extLst>
      <p:ext uri="{BB962C8B-B14F-4D97-AF65-F5344CB8AC3E}">
        <p14:creationId xmlns:p14="http://schemas.microsoft.com/office/powerpoint/2010/main" val="3001750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BR"/>
              <a:t>Clique para editar o título Mestre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9AF9750-8B9C-44E8-9CB1-2AB7F591D44E}" type="datetimeFigureOut">
              <a:rPr lang="pt-BR" smtClean="0"/>
              <a:t>10/12/2018</a:t>
            </a:fld>
            <a:endParaRPr lang="pt-BR"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pt-BR"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197B89F-18CD-4699-8049-960E9F0DE0A6}" type="slidenum">
              <a:rPr lang="pt-BR" smtClean="0"/>
              <a:t>‹nº›</a:t>
            </a:fld>
            <a:endParaRPr lang="pt-BR"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51096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xmlns="" id="{B5D72B68-41DB-4947-AF00-4E9F697CD3BB}"/>
              </a:ext>
            </a:extLst>
          </p:cNvPr>
          <p:cNvSpPr txBox="1"/>
          <p:nvPr/>
        </p:nvSpPr>
        <p:spPr>
          <a:xfrm>
            <a:off x="1040762" y="1661597"/>
            <a:ext cx="10382612" cy="369332"/>
          </a:xfrm>
          <a:prstGeom prst="rect">
            <a:avLst/>
          </a:prstGeom>
          <a:solidFill>
            <a:schemeClr val="bg1"/>
          </a:solidFill>
        </p:spPr>
        <p:txBody>
          <a:bodyPr wrap="square" rtlCol="0">
            <a:spAutoFit/>
          </a:bodyPr>
          <a:lstStyle/>
          <a:p>
            <a:endParaRPr lang="pt-BR" dirty="0"/>
          </a:p>
        </p:txBody>
      </p:sp>
      <p:pic>
        <p:nvPicPr>
          <p:cNvPr id="4" name="Espaço Reservado para Conteúdo 3">
            <a:extLst>
              <a:ext uri="{FF2B5EF4-FFF2-40B4-BE49-F238E27FC236}">
                <a16:creationId xmlns:a16="http://schemas.microsoft.com/office/drawing/2014/main" xmlns="" id="{FD620F12-A01B-4D8C-B744-644E923579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3724" y="124690"/>
            <a:ext cx="5555632" cy="5678184"/>
          </a:xfrm>
          <a:prstGeom prst="rect">
            <a:avLst/>
          </a:prstGeom>
        </p:spPr>
      </p:pic>
    </p:spTree>
    <p:extLst>
      <p:ext uri="{BB962C8B-B14F-4D97-AF65-F5344CB8AC3E}">
        <p14:creationId xmlns:p14="http://schemas.microsoft.com/office/powerpoint/2010/main" val="1496697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Visão </a:t>
            </a:r>
          </a:p>
        </p:txBody>
      </p:sp>
      <p:sp>
        <p:nvSpPr>
          <p:cNvPr id="3" name="Espaço Reservado para Conteúdo 2"/>
          <p:cNvSpPr>
            <a:spLocks noGrp="1"/>
          </p:cNvSpPr>
          <p:nvPr>
            <p:ph idx="1"/>
          </p:nvPr>
        </p:nvSpPr>
        <p:spPr/>
        <p:txBody>
          <a:bodyPr>
            <a:normAutofit/>
          </a:bodyPr>
          <a:lstStyle/>
          <a:p>
            <a:pPr marL="0" indent="0" algn="just">
              <a:lnSpc>
                <a:spcPct val="150000"/>
              </a:lnSpc>
              <a:buNone/>
            </a:pPr>
            <a:r>
              <a:rPr lang="pt-BR" sz="2400" dirty="0">
                <a:solidFill>
                  <a:schemeClr val="tx1"/>
                </a:solidFill>
              </a:rPr>
              <a:t>O Documento de Visão é um documento elaborado principalmente pelos analistas e tem como objetivo especificar o que é o sistema Mais Saúde São João e seus envolvidos. Também especifica os requisitos básicos do projeto, assim como definições e abreviaturas, por exemplo.</a:t>
            </a:r>
          </a:p>
          <a:p>
            <a:pPr marL="0" indent="0" algn="just">
              <a:lnSpc>
                <a:spcPct val="150000"/>
              </a:lnSpc>
              <a:buNone/>
            </a:pPr>
            <a:r>
              <a:rPr lang="pt-BR" sz="2400" dirty="0">
                <a:solidFill>
                  <a:schemeClr val="tx1"/>
                </a:solidFill>
              </a:rPr>
              <a:t>No Projeto Mais Saúde São João, foram elaborados documentos de visão para cada um dos módulos afim especificar as funcionalidades de cada um.</a:t>
            </a:r>
          </a:p>
          <a:p>
            <a:endParaRPr lang="pt-BR" dirty="0"/>
          </a:p>
        </p:txBody>
      </p:sp>
    </p:spTree>
    <p:extLst>
      <p:ext uri="{BB962C8B-B14F-4D97-AF65-F5344CB8AC3E}">
        <p14:creationId xmlns:p14="http://schemas.microsoft.com/office/powerpoint/2010/main" val="838382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Módulo 01: Usuários</a:t>
            </a:r>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168330885"/>
              </p:ext>
            </p:extLst>
          </p:nvPr>
        </p:nvGraphicFramePr>
        <p:xfrm>
          <a:off x="2575034" y="2199024"/>
          <a:ext cx="6516414" cy="4033609"/>
        </p:xfrm>
        <a:graphic>
          <a:graphicData uri="http://schemas.openxmlformats.org/drawingml/2006/table">
            <a:tbl>
              <a:tblPr>
                <a:tableStyleId>{5C22544A-7EE6-4342-B048-85BDC9FD1C3A}</a:tableStyleId>
              </a:tblPr>
              <a:tblGrid>
                <a:gridCol w="1771776">
                  <a:extLst>
                    <a:ext uri="{9D8B030D-6E8A-4147-A177-3AD203B41FA5}">
                      <a16:colId xmlns:a16="http://schemas.microsoft.com/office/drawing/2014/main" xmlns="" val="2886271428"/>
                    </a:ext>
                  </a:extLst>
                </a:gridCol>
                <a:gridCol w="4744638">
                  <a:extLst>
                    <a:ext uri="{9D8B030D-6E8A-4147-A177-3AD203B41FA5}">
                      <a16:colId xmlns:a16="http://schemas.microsoft.com/office/drawing/2014/main" xmlns="" val="1959281753"/>
                    </a:ext>
                  </a:extLst>
                </a:gridCol>
              </a:tblGrid>
              <a:tr h="1512603">
                <a:tc>
                  <a:txBody>
                    <a:bodyPr/>
                    <a:lstStyle/>
                    <a:p>
                      <a:pPr marL="45720">
                        <a:lnSpc>
                          <a:spcPct val="100000"/>
                        </a:lnSpc>
                        <a:spcAft>
                          <a:spcPts val="600"/>
                        </a:spcAft>
                      </a:pPr>
                      <a:r>
                        <a:rPr lang="pt-BR" sz="1400" b="1" dirty="0">
                          <a:solidFill>
                            <a:schemeClr val="bg1"/>
                          </a:solidFill>
                          <a:effectLst/>
                        </a:rPr>
                        <a:t>O problema</a:t>
                      </a:r>
                      <a:endParaRPr lang="pt-BR" sz="14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just">
                        <a:lnSpc>
                          <a:spcPct val="100000"/>
                        </a:lnSpc>
                        <a:spcAft>
                          <a:spcPts val="600"/>
                        </a:spcAft>
                        <a:tabLst>
                          <a:tab pos="342900" algn="l"/>
                          <a:tab pos="800100" algn="l"/>
                        </a:tabLst>
                      </a:pPr>
                      <a:r>
                        <a:rPr lang="pt-BR" sz="1400" b="1" dirty="0">
                          <a:solidFill>
                            <a:schemeClr val="bg1"/>
                          </a:solidFill>
                          <a:effectLst/>
                        </a:rPr>
                        <a:t>Inexistência de um portal WEB para fazer um acompanhamento da saúde dos usuários, com propostas de atividades esportivas e propostas nutricionais para a população.</a:t>
                      </a:r>
                      <a:endParaRPr lang="pt-BR" sz="14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861586166"/>
                  </a:ext>
                </a:extLst>
              </a:tr>
              <a:tr h="1008403">
                <a:tc>
                  <a:txBody>
                    <a:bodyPr/>
                    <a:lstStyle/>
                    <a:p>
                      <a:pPr marL="45720">
                        <a:lnSpc>
                          <a:spcPct val="100000"/>
                        </a:lnSpc>
                        <a:spcAft>
                          <a:spcPts val="600"/>
                        </a:spcAft>
                      </a:pPr>
                      <a:r>
                        <a:rPr lang="fr-FR" sz="1400" b="1" dirty="0">
                          <a:solidFill>
                            <a:schemeClr val="bg1"/>
                          </a:solidFill>
                          <a:effectLst/>
                        </a:rPr>
                        <a:t>Afeta</a:t>
                      </a:r>
                      <a:endParaRPr lang="pt-BR" sz="14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just">
                        <a:lnSpc>
                          <a:spcPct val="100000"/>
                        </a:lnSpc>
                        <a:spcAft>
                          <a:spcPts val="600"/>
                        </a:spcAft>
                        <a:tabLst>
                          <a:tab pos="342900" algn="l"/>
                          <a:tab pos="800100" algn="l"/>
                        </a:tabLst>
                      </a:pPr>
                      <a:r>
                        <a:rPr lang="pt-BR" sz="1400" b="1" dirty="0">
                          <a:solidFill>
                            <a:schemeClr val="bg1"/>
                          </a:solidFill>
                          <a:effectLst/>
                        </a:rPr>
                        <a:t>Afeta a população que vai utilizar os recursos do portal para acompanhar sua saúde no Mais Saúde São João.</a:t>
                      </a:r>
                      <a:endParaRPr lang="pt-BR" sz="14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474682005"/>
                  </a:ext>
                </a:extLst>
              </a:tr>
              <a:tr h="504200">
                <a:tc>
                  <a:txBody>
                    <a:bodyPr/>
                    <a:lstStyle/>
                    <a:p>
                      <a:pPr marL="45720">
                        <a:lnSpc>
                          <a:spcPct val="100000"/>
                        </a:lnSpc>
                        <a:spcAft>
                          <a:spcPts val="600"/>
                        </a:spcAft>
                      </a:pPr>
                      <a:r>
                        <a:rPr lang="fr-FR" sz="1400" b="1" dirty="0">
                          <a:solidFill>
                            <a:schemeClr val="bg1"/>
                          </a:solidFill>
                          <a:effectLst/>
                        </a:rPr>
                        <a:t>O seu impacto é</a:t>
                      </a:r>
                      <a:endParaRPr lang="pt-BR" sz="14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just">
                        <a:lnSpc>
                          <a:spcPct val="100000"/>
                        </a:lnSpc>
                        <a:spcAft>
                          <a:spcPts val="600"/>
                        </a:spcAft>
                        <a:tabLst>
                          <a:tab pos="342900" algn="l"/>
                          <a:tab pos="800100" algn="l"/>
                        </a:tabLst>
                      </a:pPr>
                      <a:r>
                        <a:rPr lang="pt-BR" sz="1400" b="1" dirty="0">
                          <a:solidFill>
                            <a:schemeClr val="bg1"/>
                          </a:solidFill>
                          <a:effectLst/>
                        </a:rPr>
                        <a:t>Permitir aos seus usuários acompanhar seu estado de saúde no sistema.</a:t>
                      </a:r>
                      <a:endParaRPr lang="pt-BR" sz="14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3118200489"/>
                  </a:ext>
                </a:extLst>
              </a:tr>
              <a:tr h="1008403">
                <a:tc>
                  <a:txBody>
                    <a:bodyPr/>
                    <a:lstStyle/>
                    <a:p>
                      <a:pPr marL="45720">
                        <a:lnSpc>
                          <a:spcPct val="100000"/>
                        </a:lnSpc>
                        <a:spcAft>
                          <a:spcPts val="600"/>
                        </a:spcAft>
                      </a:pPr>
                      <a:r>
                        <a:rPr lang="en-US" sz="1400" b="1" dirty="0">
                          <a:solidFill>
                            <a:schemeClr val="bg1"/>
                          </a:solidFill>
                          <a:effectLst/>
                        </a:rPr>
                        <a:t>Uma boa </a:t>
                      </a:r>
                      <a:r>
                        <a:rPr lang="en-US" sz="1400" b="1" dirty="0" err="1">
                          <a:solidFill>
                            <a:schemeClr val="bg1"/>
                          </a:solidFill>
                          <a:effectLst/>
                        </a:rPr>
                        <a:t>solução</a:t>
                      </a:r>
                      <a:r>
                        <a:rPr lang="en-US" sz="1400" b="1" dirty="0">
                          <a:solidFill>
                            <a:schemeClr val="bg1"/>
                          </a:solidFill>
                          <a:effectLst/>
                        </a:rPr>
                        <a:t> </a:t>
                      </a:r>
                      <a:r>
                        <a:rPr lang="en-US" sz="1400" b="1" dirty="0" err="1">
                          <a:solidFill>
                            <a:schemeClr val="bg1"/>
                          </a:solidFill>
                          <a:effectLst/>
                        </a:rPr>
                        <a:t>seria</a:t>
                      </a:r>
                      <a:r>
                        <a:rPr lang="en-US" sz="1400" b="1" dirty="0">
                          <a:solidFill>
                            <a:schemeClr val="bg1"/>
                          </a:solidFill>
                          <a:effectLst/>
                        </a:rPr>
                        <a:t> </a:t>
                      </a:r>
                      <a:endParaRPr lang="pt-BR" sz="14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just">
                        <a:lnSpc>
                          <a:spcPct val="100000"/>
                        </a:lnSpc>
                        <a:spcAft>
                          <a:spcPts val="600"/>
                        </a:spcAft>
                        <a:tabLst>
                          <a:tab pos="342900" algn="l"/>
                          <a:tab pos="800100" algn="l"/>
                        </a:tabLst>
                      </a:pPr>
                      <a:r>
                        <a:rPr lang="pt-BR" sz="1400" b="1" dirty="0">
                          <a:solidFill>
                            <a:schemeClr val="bg1"/>
                          </a:solidFill>
                          <a:effectLst/>
                        </a:rPr>
                        <a:t>Desenvolver os módulos do Projeto Mais Saúde São João até segundo semestre de 2018 para possível implementação e uso.</a:t>
                      </a:r>
                      <a:endParaRPr lang="pt-BR" sz="14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3898800608"/>
                  </a:ext>
                </a:extLst>
              </a:tr>
            </a:tbl>
          </a:graphicData>
        </a:graphic>
      </p:graphicFrame>
      <p:sp>
        <p:nvSpPr>
          <p:cNvPr id="5" name="CaixaDeTexto 4"/>
          <p:cNvSpPr txBox="1"/>
          <p:nvPr/>
        </p:nvSpPr>
        <p:spPr>
          <a:xfrm>
            <a:off x="1097280" y="1737360"/>
            <a:ext cx="3059364" cy="461665"/>
          </a:xfrm>
          <a:prstGeom prst="rect">
            <a:avLst/>
          </a:prstGeom>
          <a:noFill/>
        </p:spPr>
        <p:txBody>
          <a:bodyPr wrap="none" rtlCol="0">
            <a:spAutoFit/>
          </a:bodyPr>
          <a:lstStyle/>
          <a:p>
            <a:r>
              <a:rPr lang="pt-BR" sz="2400" dirty="0"/>
              <a:t>Descrição do problema</a:t>
            </a:r>
          </a:p>
        </p:txBody>
      </p:sp>
    </p:spTree>
    <p:extLst>
      <p:ext uri="{BB962C8B-B14F-4D97-AF65-F5344CB8AC3E}">
        <p14:creationId xmlns:p14="http://schemas.microsoft.com/office/powerpoint/2010/main" val="795362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Módulo 01: Usuários</a:t>
            </a:r>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135348482"/>
              </p:ext>
            </p:extLst>
          </p:nvPr>
        </p:nvGraphicFramePr>
        <p:xfrm>
          <a:off x="2011679" y="2246691"/>
          <a:ext cx="7498081" cy="3996454"/>
        </p:xfrm>
        <a:graphic>
          <a:graphicData uri="http://schemas.openxmlformats.org/drawingml/2006/table">
            <a:tbl>
              <a:tblPr>
                <a:tableStyleId>{5C22544A-7EE6-4342-B048-85BDC9FD1C3A}</a:tableStyleId>
              </a:tblPr>
              <a:tblGrid>
                <a:gridCol w="2803991">
                  <a:extLst>
                    <a:ext uri="{9D8B030D-6E8A-4147-A177-3AD203B41FA5}">
                      <a16:colId xmlns:a16="http://schemas.microsoft.com/office/drawing/2014/main" xmlns="" val="1471430403"/>
                    </a:ext>
                  </a:extLst>
                </a:gridCol>
                <a:gridCol w="4694090">
                  <a:extLst>
                    <a:ext uri="{9D8B030D-6E8A-4147-A177-3AD203B41FA5}">
                      <a16:colId xmlns:a16="http://schemas.microsoft.com/office/drawing/2014/main" xmlns="" val="2606847147"/>
                    </a:ext>
                  </a:extLst>
                </a:gridCol>
              </a:tblGrid>
              <a:tr h="300459">
                <a:tc>
                  <a:txBody>
                    <a:bodyPr/>
                    <a:lstStyle/>
                    <a:p>
                      <a:pPr marL="45720">
                        <a:lnSpc>
                          <a:spcPct val="100000"/>
                        </a:lnSpc>
                        <a:spcAft>
                          <a:spcPts val="600"/>
                        </a:spcAft>
                      </a:pPr>
                      <a:r>
                        <a:rPr lang="en-US" sz="1400" b="1">
                          <a:solidFill>
                            <a:schemeClr val="bg1"/>
                          </a:solidFill>
                          <a:effectLst/>
                        </a:rPr>
                        <a:t>Para</a:t>
                      </a:r>
                      <a:endParaRPr lang="pt-BR" sz="14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just">
                        <a:lnSpc>
                          <a:spcPct val="100000"/>
                        </a:lnSpc>
                        <a:spcAft>
                          <a:spcPts val="600"/>
                        </a:spcAft>
                        <a:tabLst>
                          <a:tab pos="342900" algn="l"/>
                          <a:tab pos="800100" algn="l"/>
                        </a:tabLst>
                      </a:pPr>
                      <a:r>
                        <a:rPr lang="fr-FR" sz="1400" b="1">
                          <a:solidFill>
                            <a:schemeClr val="bg1"/>
                          </a:solidFill>
                          <a:effectLst/>
                        </a:rPr>
                        <a:t>População que participe do Mais Saúde São João.</a:t>
                      </a:r>
                      <a:endParaRPr lang="pt-BR" sz="14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565460967"/>
                  </a:ext>
                </a:extLst>
              </a:tr>
              <a:tr h="300459">
                <a:tc>
                  <a:txBody>
                    <a:bodyPr/>
                    <a:lstStyle/>
                    <a:p>
                      <a:pPr marL="45720">
                        <a:lnSpc>
                          <a:spcPct val="100000"/>
                        </a:lnSpc>
                        <a:spcAft>
                          <a:spcPts val="600"/>
                        </a:spcAft>
                      </a:pPr>
                      <a:r>
                        <a:rPr lang="en-US" sz="1400" b="1">
                          <a:solidFill>
                            <a:schemeClr val="bg1"/>
                          </a:solidFill>
                          <a:effectLst/>
                        </a:rPr>
                        <a:t>Quem</a:t>
                      </a:r>
                      <a:endParaRPr lang="pt-BR" sz="14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just">
                        <a:lnSpc>
                          <a:spcPct val="100000"/>
                        </a:lnSpc>
                        <a:spcAft>
                          <a:spcPts val="600"/>
                        </a:spcAft>
                        <a:tabLst>
                          <a:tab pos="342900" algn="l"/>
                          <a:tab pos="800100" algn="l"/>
                        </a:tabLst>
                      </a:pPr>
                      <a:r>
                        <a:rPr lang="fr-FR" sz="1400" b="1">
                          <a:solidFill>
                            <a:schemeClr val="bg1"/>
                          </a:solidFill>
                          <a:effectLst/>
                        </a:rPr>
                        <a:t>Necessitar ou quiser se utilizar do portal web.</a:t>
                      </a:r>
                      <a:endParaRPr lang="pt-BR" sz="14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3030565028"/>
                  </a:ext>
                </a:extLst>
              </a:tr>
              <a:tr h="691402">
                <a:tc>
                  <a:txBody>
                    <a:bodyPr/>
                    <a:lstStyle/>
                    <a:p>
                      <a:pPr marL="45720">
                        <a:lnSpc>
                          <a:spcPct val="100000"/>
                        </a:lnSpc>
                        <a:spcAft>
                          <a:spcPts val="600"/>
                        </a:spcAft>
                      </a:pPr>
                      <a:r>
                        <a:rPr lang="pt-BR" sz="1400" b="1">
                          <a:solidFill>
                            <a:schemeClr val="bg1"/>
                          </a:solidFill>
                          <a:effectLst/>
                        </a:rPr>
                        <a:t>O Módulo de Usuários</a:t>
                      </a:r>
                      <a:endParaRPr lang="pt-BR" sz="14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just">
                        <a:lnSpc>
                          <a:spcPct val="100000"/>
                        </a:lnSpc>
                        <a:spcAft>
                          <a:spcPts val="600"/>
                        </a:spcAft>
                        <a:tabLst>
                          <a:tab pos="342900" algn="l"/>
                          <a:tab pos="800100" algn="l"/>
                        </a:tabLst>
                      </a:pPr>
                      <a:r>
                        <a:rPr lang="fr-FR" sz="1400" b="1" dirty="0">
                          <a:solidFill>
                            <a:schemeClr val="bg1"/>
                          </a:solidFill>
                          <a:effectLst/>
                        </a:rPr>
                        <a:t>Representa a uma Unidade do Mais Saúde São João que realiza cadastro pessoal da população, do educador físico e do nutricionista.</a:t>
                      </a:r>
                      <a:endParaRPr lang="pt-BR" sz="14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1717702109"/>
                  </a:ext>
                </a:extLst>
              </a:tr>
              <a:tr h="300459">
                <a:tc>
                  <a:txBody>
                    <a:bodyPr/>
                    <a:lstStyle/>
                    <a:p>
                      <a:pPr marL="45720">
                        <a:lnSpc>
                          <a:spcPct val="100000"/>
                        </a:lnSpc>
                        <a:spcAft>
                          <a:spcPts val="600"/>
                        </a:spcAft>
                      </a:pPr>
                      <a:r>
                        <a:rPr lang="pt-BR" sz="1400" b="1">
                          <a:solidFill>
                            <a:schemeClr val="bg1"/>
                          </a:solidFill>
                          <a:effectLst/>
                        </a:rPr>
                        <a:t>Que</a:t>
                      </a:r>
                      <a:endParaRPr lang="pt-BR" sz="14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just">
                        <a:lnSpc>
                          <a:spcPct val="100000"/>
                        </a:lnSpc>
                        <a:spcAft>
                          <a:spcPts val="600"/>
                        </a:spcAft>
                        <a:tabLst>
                          <a:tab pos="342900" algn="l"/>
                          <a:tab pos="800100" algn="l"/>
                        </a:tabLst>
                      </a:pPr>
                      <a:r>
                        <a:rPr lang="fr-FR" sz="1400" b="1">
                          <a:solidFill>
                            <a:schemeClr val="bg1"/>
                          </a:solidFill>
                          <a:effectLst/>
                        </a:rPr>
                        <a:t>Propicia a base para comunicação com a população.</a:t>
                      </a:r>
                      <a:endParaRPr lang="pt-BR" sz="14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338962085"/>
                  </a:ext>
                </a:extLst>
              </a:tr>
              <a:tr h="1502298">
                <a:tc>
                  <a:txBody>
                    <a:bodyPr/>
                    <a:lstStyle/>
                    <a:p>
                      <a:pPr marL="45720">
                        <a:lnSpc>
                          <a:spcPct val="100000"/>
                        </a:lnSpc>
                        <a:spcAft>
                          <a:spcPts val="600"/>
                        </a:spcAft>
                      </a:pPr>
                      <a:r>
                        <a:rPr lang="pt-BR" sz="1400" b="1" dirty="0">
                          <a:solidFill>
                            <a:schemeClr val="bg1"/>
                          </a:solidFill>
                          <a:effectLst/>
                        </a:rPr>
                        <a:t>Diferentemente dos</a:t>
                      </a:r>
                      <a:endParaRPr lang="pt-BR" sz="14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just">
                        <a:lnSpc>
                          <a:spcPct val="100000"/>
                        </a:lnSpc>
                        <a:spcAft>
                          <a:spcPts val="600"/>
                        </a:spcAft>
                        <a:tabLst>
                          <a:tab pos="342900" algn="l"/>
                          <a:tab pos="800100" algn="l"/>
                        </a:tabLst>
                      </a:pPr>
                      <a:r>
                        <a:rPr lang="fr-FR" sz="1400" b="1">
                          <a:solidFill>
                            <a:schemeClr val="bg1"/>
                          </a:solidFill>
                          <a:effectLst/>
                        </a:rPr>
                        <a:t>Produtos a serem concebidos pelas outras Equipes de Desenvolvimento do Sistema Web, que possuem seu foco na implementação de funcionalidades voltadas para a solução final a ser utilizada pelos usuários. É uma ideia de inovação voltada para auxiliar e melhorar a saúde da população.</a:t>
                      </a:r>
                      <a:endParaRPr lang="pt-BR" sz="14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3735282612"/>
                  </a:ext>
                </a:extLst>
              </a:tr>
              <a:tr h="901377">
                <a:tc>
                  <a:txBody>
                    <a:bodyPr/>
                    <a:lstStyle/>
                    <a:p>
                      <a:pPr marL="45720">
                        <a:lnSpc>
                          <a:spcPct val="100000"/>
                        </a:lnSpc>
                        <a:spcAft>
                          <a:spcPts val="600"/>
                        </a:spcAft>
                      </a:pPr>
                      <a:r>
                        <a:rPr lang="en-US" sz="1400" b="1" dirty="0" err="1">
                          <a:solidFill>
                            <a:schemeClr val="bg1"/>
                          </a:solidFill>
                          <a:effectLst/>
                        </a:rPr>
                        <a:t>Nosso</a:t>
                      </a:r>
                      <a:r>
                        <a:rPr lang="en-US" sz="1400" b="1" dirty="0">
                          <a:solidFill>
                            <a:schemeClr val="bg1"/>
                          </a:solidFill>
                          <a:effectLst/>
                        </a:rPr>
                        <a:t> </a:t>
                      </a:r>
                      <a:r>
                        <a:rPr lang="en-US" sz="1400" b="1" dirty="0" err="1">
                          <a:solidFill>
                            <a:schemeClr val="bg1"/>
                          </a:solidFill>
                          <a:effectLst/>
                        </a:rPr>
                        <a:t>produto</a:t>
                      </a:r>
                      <a:endParaRPr lang="pt-BR" sz="14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just">
                        <a:lnSpc>
                          <a:spcPct val="100000"/>
                        </a:lnSpc>
                        <a:spcAft>
                          <a:spcPts val="600"/>
                        </a:spcAft>
                        <a:tabLst>
                          <a:tab pos="342900" algn="l"/>
                          <a:tab pos="800100" algn="l"/>
                        </a:tabLst>
                      </a:pPr>
                      <a:r>
                        <a:rPr lang="fr-FR" sz="1400" b="1" dirty="0">
                          <a:solidFill>
                            <a:schemeClr val="bg1"/>
                          </a:solidFill>
                          <a:effectLst/>
                        </a:rPr>
                        <a:t>Propiciará suporte à base de comunicação entre todos os Módulos que necessitarem de interações dentro do Módulo de Usuários do Mais Saúde São João.</a:t>
                      </a:r>
                      <a:endParaRPr lang="pt-BR" sz="14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2932004513"/>
                  </a:ext>
                </a:extLst>
              </a:tr>
            </a:tbl>
          </a:graphicData>
        </a:graphic>
      </p:graphicFrame>
      <p:sp>
        <p:nvSpPr>
          <p:cNvPr id="5" name="CaixaDeTexto 4"/>
          <p:cNvSpPr txBox="1"/>
          <p:nvPr/>
        </p:nvSpPr>
        <p:spPr>
          <a:xfrm>
            <a:off x="1097280" y="1761193"/>
            <a:ext cx="4442050" cy="461665"/>
          </a:xfrm>
          <a:prstGeom prst="rect">
            <a:avLst/>
          </a:prstGeom>
          <a:noFill/>
        </p:spPr>
        <p:txBody>
          <a:bodyPr wrap="none" rtlCol="0">
            <a:spAutoFit/>
          </a:bodyPr>
          <a:lstStyle/>
          <a:p>
            <a:r>
              <a:rPr lang="pt-BR" sz="2400" dirty="0"/>
              <a:t>Sentença de produção do produto</a:t>
            </a:r>
          </a:p>
        </p:txBody>
      </p:sp>
    </p:spTree>
    <p:extLst>
      <p:ext uri="{BB962C8B-B14F-4D97-AF65-F5344CB8AC3E}">
        <p14:creationId xmlns:p14="http://schemas.microsoft.com/office/powerpoint/2010/main" val="483137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Perspectiva do Produto</a:t>
            </a:r>
          </a:p>
        </p:txBody>
      </p:sp>
      <p:pic>
        <p:nvPicPr>
          <p:cNvPr id="4" name="Picture 3" descr="projeto mod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70234" y="2246373"/>
            <a:ext cx="7588469" cy="405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aixaDeTexto 4"/>
          <p:cNvSpPr txBox="1"/>
          <p:nvPr/>
        </p:nvSpPr>
        <p:spPr>
          <a:xfrm>
            <a:off x="1097280" y="1846263"/>
            <a:ext cx="4131426" cy="400110"/>
          </a:xfrm>
          <a:prstGeom prst="rect">
            <a:avLst/>
          </a:prstGeom>
          <a:noFill/>
        </p:spPr>
        <p:txBody>
          <a:bodyPr wrap="square" rtlCol="0">
            <a:spAutoFit/>
          </a:bodyPr>
          <a:lstStyle/>
          <a:p>
            <a:r>
              <a:rPr lang="pt-BR" sz="2000" dirty="0"/>
              <a:t>Imagem de Perspectiva do módulo 01</a:t>
            </a:r>
          </a:p>
        </p:txBody>
      </p:sp>
    </p:spTree>
    <p:extLst>
      <p:ext uri="{BB962C8B-B14F-4D97-AF65-F5344CB8AC3E}">
        <p14:creationId xmlns:p14="http://schemas.microsoft.com/office/powerpoint/2010/main" val="1494174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sp>
        <p:nvSpPr>
          <p:cNvPr id="3" name="Espaço Reservado para Conteúdo 2"/>
          <p:cNvSpPr>
            <a:spLocks noGrp="1"/>
          </p:cNvSpPr>
          <p:nvPr>
            <p:ph idx="1"/>
          </p:nvPr>
        </p:nvSpPr>
        <p:spPr>
          <a:xfrm>
            <a:off x="1097280" y="1845734"/>
            <a:ext cx="10621754" cy="4397412"/>
          </a:xfrm>
        </p:spPr>
        <p:txBody>
          <a:bodyPr>
            <a:normAutofit fontScale="70000" lnSpcReduction="20000"/>
          </a:bodyPr>
          <a:lstStyle/>
          <a:p>
            <a:pPr marL="0" indent="0" algn="just">
              <a:lnSpc>
                <a:spcPct val="150000"/>
              </a:lnSpc>
              <a:buNone/>
            </a:pPr>
            <a:r>
              <a:rPr lang="pt-BR" sz="2900" dirty="0">
                <a:solidFill>
                  <a:schemeClr val="tx1"/>
                </a:solidFill>
              </a:rPr>
              <a:t>Os requisitos são objetivos que os componentes de um sistema devem atingir ou possuir para satisfazer um contrato, padrão, especificação, ou outra documentação formalmente imposta.</a:t>
            </a:r>
          </a:p>
          <a:p>
            <a:pPr algn="just">
              <a:lnSpc>
                <a:spcPct val="150000"/>
              </a:lnSpc>
            </a:pPr>
            <a:r>
              <a:rPr lang="pt-BR" sz="2900" b="1" dirty="0">
                <a:solidFill>
                  <a:schemeClr val="tx1"/>
                </a:solidFill>
              </a:rPr>
              <a:t>Funcionais –</a:t>
            </a:r>
            <a:r>
              <a:rPr lang="pt-BR" sz="2900" dirty="0">
                <a:solidFill>
                  <a:schemeClr val="tx1"/>
                </a:solidFill>
              </a:rPr>
              <a:t> Representam declarações de como o sistema deve se comportar em situações específicas ou funções que ele deve oferecer.</a:t>
            </a:r>
          </a:p>
          <a:p>
            <a:pPr algn="just">
              <a:lnSpc>
                <a:spcPct val="150000"/>
              </a:lnSpc>
            </a:pPr>
            <a:r>
              <a:rPr lang="pt-BR" sz="2900" b="1" dirty="0">
                <a:solidFill>
                  <a:schemeClr val="tx1"/>
                </a:solidFill>
              </a:rPr>
              <a:t>Não-Funcionais –</a:t>
            </a:r>
            <a:r>
              <a:rPr lang="pt-BR" sz="2900" dirty="0">
                <a:solidFill>
                  <a:schemeClr val="tx1"/>
                </a:solidFill>
              </a:rPr>
              <a:t> Representam restrições nas funções oferecidas pelo sistema. Incluem restrições de tempo, restrições no processo de desenvolvimento, padrões, e qualidades globais de software ou hardware, por exemplo.</a:t>
            </a:r>
          </a:p>
          <a:p>
            <a:pPr algn="just">
              <a:lnSpc>
                <a:spcPct val="150000"/>
              </a:lnSpc>
            </a:pPr>
            <a:r>
              <a:rPr lang="pt-BR" sz="2900" b="1" dirty="0">
                <a:solidFill>
                  <a:schemeClr val="tx1"/>
                </a:solidFill>
              </a:rPr>
              <a:t>Priorização – </a:t>
            </a:r>
            <a:r>
              <a:rPr lang="pt-BR" sz="2900" dirty="0">
                <a:solidFill>
                  <a:schemeClr val="tx1"/>
                </a:solidFill>
              </a:rPr>
              <a:t>Demonstra a importância de confecção da aplicação e seu impacto no sistema como um todo, sendo realizado de acordo com essa priorização feita pelo método de analise Kano.</a:t>
            </a:r>
          </a:p>
          <a:p>
            <a:endParaRPr lang="pt-BR" dirty="0"/>
          </a:p>
        </p:txBody>
      </p:sp>
    </p:spTree>
    <p:extLst>
      <p:ext uri="{BB962C8B-B14F-4D97-AF65-F5344CB8AC3E}">
        <p14:creationId xmlns:p14="http://schemas.microsoft.com/office/powerpoint/2010/main" val="3769085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 – Módulo 01</a:t>
            </a:r>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1066453724"/>
              </p:ext>
            </p:extLst>
          </p:nvPr>
        </p:nvGraphicFramePr>
        <p:xfrm>
          <a:off x="1366344" y="1975946"/>
          <a:ext cx="9249103" cy="3972909"/>
        </p:xfrm>
        <a:graphic>
          <a:graphicData uri="http://schemas.openxmlformats.org/drawingml/2006/table">
            <a:tbl>
              <a:tblPr firstRow="1" firstCol="1" bandRow="1">
                <a:tableStyleId>{5C22544A-7EE6-4342-B048-85BDC9FD1C3A}</a:tableStyleId>
              </a:tblPr>
              <a:tblGrid>
                <a:gridCol w="1368904">
                  <a:extLst>
                    <a:ext uri="{9D8B030D-6E8A-4147-A177-3AD203B41FA5}">
                      <a16:colId xmlns:a16="http://schemas.microsoft.com/office/drawing/2014/main" xmlns="" val="3383814066"/>
                    </a:ext>
                  </a:extLst>
                </a:gridCol>
                <a:gridCol w="7880199">
                  <a:extLst>
                    <a:ext uri="{9D8B030D-6E8A-4147-A177-3AD203B41FA5}">
                      <a16:colId xmlns:a16="http://schemas.microsoft.com/office/drawing/2014/main" xmlns="" val="2721371063"/>
                    </a:ext>
                  </a:extLst>
                </a:gridCol>
              </a:tblGrid>
              <a:tr h="3972909">
                <a:tc>
                  <a:txBody>
                    <a:bodyPr/>
                    <a:lstStyle/>
                    <a:p>
                      <a:pPr marL="457200" algn="ctr">
                        <a:lnSpc>
                          <a:spcPct val="100000"/>
                        </a:lnSpc>
                        <a:spcBef>
                          <a:spcPts val="400"/>
                        </a:spcBef>
                        <a:spcAft>
                          <a:spcPts val="0"/>
                        </a:spcAft>
                      </a:pPr>
                      <a:endParaRPr lang="pt-BR" sz="1400" b="1" dirty="0">
                        <a:effectLst/>
                      </a:endParaRPr>
                    </a:p>
                    <a:p>
                      <a:pPr marL="457200" algn="ctr">
                        <a:lnSpc>
                          <a:spcPct val="100000"/>
                        </a:lnSpc>
                        <a:spcBef>
                          <a:spcPts val="400"/>
                        </a:spcBef>
                        <a:spcAft>
                          <a:spcPts val="0"/>
                        </a:spcAft>
                      </a:pPr>
                      <a:endParaRPr lang="pt-BR" sz="1400" b="1" dirty="0">
                        <a:effectLst/>
                      </a:endParaRPr>
                    </a:p>
                    <a:p>
                      <a:pPr marL="457200" algn="ctr">
                        <a:lnSpc>
                          <a:spcPct val="100000"/>
                        </a:lnSpc>
                        <a:spcBef>
                          <a:spcPts val="400"/>
                        </a:spcBef>
                        <a:spcAft>
                          <a:spcPts val="0"/>
                        </a:spcAft>
                      </a:pPr>
                      <a:endParaRPr lang="pt-BR" sz="1400" b="1" dirty="0">
                        <a:effectLst/>
                      </a:endParaRPr>
                    </a:p>
                    <a:p>
                      <a:pPr marL="457200" algn="ctr">
                        <a:lnSpc>
                          <a:spcPct val="100000"/>
                        </a:lnSpc>
                        <a:spcBef>
                          <a:spcPts val="400"/>
                        </a:spcBef>
                        <a:spcAft>
                          <a:spcPts val="0"/>
                        </a:spcAft>
                      </a:pPr>
                      <a:endParaRPr lang="pt-BR" sz="1400" b="1" dirty="0">
                        <a:effectLst/>
                      </a:endParaRPr>
                    </a:p>
                    <a:p>
                      <a:pPr marL="457200" algn="ctr">
                        <a:lnSpc>
                          <a:spcPct val="100000"/>
                        </a:lnSpc>
                        <a:spcBef>
                          <a:spcPts val="400"/>
                        </a:spcBef>
                        <a:spcAft>
                          <a:spcPts val="0"/>
                        </a:spcAft>
                      </a:pPr>
                      <a:endParaRPr lang="pt-BR" sz="1400" b="1" dirty="0">
                        <a:effectLst/>
                      </a:endParaRPr>
                    </a:p>
                    <a:p>
                      <a:pPr marL="457200" algn="ctr">
                        <a:lnSpc>
                          <a:spcPct val="100000"/>
                        </a:lnSpc>
                        <a:spcBef>
                          <a:spcPts val="400"/>
                        </a:spcBef>
                        <a:spcAft>
                          <a:spcPts val="0"/>
                        </a:spcAft>
                      </a:pPr>
                      <a:endParaRPr lang="pt-BR" sz="1400" b="1" dirty="0">
                        <a:effectLst/>
                      </a:endParaRPr>
                    </a:p>
                    <a:p>
                      <a:pPr marL="457200" algn="ctr">
                        <a:lnSpc>
                          <a:spcPct val="100000"/>
                        </a:lnSpc>
                        <a:spcBef>
                          <a:spcPts val="400"/>
                        </a:spcBef>
                        <a:spcAft>
                          <a:spcPts val="0"/>
                        </a:spcAft>
                      </a:pPr>
                      <a:r>
                        <a:rPr lang="pt-BR" sz="1800" b="1" dirty="0">
                          <a:effectLst/>
                        </a:rPr>
                        <a:t>RF #09 </a:t>
                      </a:r>
                      <a:endParaRPr lang="pt-BR" sz="1800" b="1" dirty="0">
                        <a:solidFill>
                          <a:srgbClr val="000000"/>
                        </a:solidFill>
                        <a:effectLst/>
                        <a:latin typeface="Times New Roman" panose="02020603050405020304" pitchFamily="18" charset="0"/>
                        <a:ea typeface="Times New Roman" panose="02020603050405020304" pitchFamily="18" charset="0"/>
                      </a:endParaRPr>
                    </a:p>
                  </a:txBody>
                  <a:tcPr marL="0" marR="180000" marT="0" marB="0">
                    <a:solidFill>
                      <a:schemeClr val="accent2"/>
                    </a:solidFill>
                  </a:tcPr>
                </a:tc>
                <a:tc>
                  <a:txBody>
                    <a:bodyPr/>
                    <a:lstStyle/>
                    <a:p>
                      <a:pPr marL="457200" algn="l">
                        <a:lnSpc>
                          <a:spcPct val="100000"/>
                        </a:lnSpc>
                        <a:spcBef>
                          <a:spcPts val="400"/>
                        </a:spcBef>
                        <a:spcAft>
                          <a:spcPts val="0"/>
                        </a:spcAft>
                      </a:pPr>
                      <a:endParaRPr lang="pt-BR" sz="1400" b="1" dirty="0">
                        <a:effectLst/>
                      </a:endParaRPr>
                    </a:p>
                    <a:p>
                      <a:pPr marL="457200" algn="l">
                        <a:lnSpc>
                          <a:spcPct val="100000"/>
                        </a:lnSpc>
                        <a:spcBef>
                          <a:spcPts val="400"/>
                        </a:spcBef>
                        <a:spcAft>
                          <a:spcPts val="0"/>
                        </a:spcAft>
                      </a:pPr>
                      <a:r>
                        <a:rPr lang="pt-BR" sz="1800" b="1" dirty="0">
                          <a:effectLst/>
                        </a:rPr>
                        <a:t>Deve apresentar informações sobre o Projeto Acadêmico Mais Saúde São João e do IFSP Campus São João da Boa Vista. Nesta página terá informações de como foi feito o projeto e dados sobre seu desenvolvimento. </a:t>
                      </a:r>
                    </a:p>
                    <a:p>
                      <a:pPr marL="457200" algn="l">
                        <a:lnSpc>
                          <a:spcPct val="100000"/>
                        </a:lnSpc>
                        <a:spcBef>
                          <a:spcPts val="400"/>
                        </a:spcBef>
                        <a:spcAft>
                          <a:spcPts val="0"/>
                        </a:spcAft>
                      </a:pPr>
                      <a:r>
                        <a:rPr lang="pt-BR" sz="1800" b="1" dirty="0">
                          <a:effectLst/>
                        </a:rPr>
                        <a:t>As informações apresentadas do Projeto Acadêmico Mais Saúde São João conteriam o nome de todos que trabalharam no projeto, com links para as redes sociais de cada membro ou links para download de currículos dos membros, juntamente com a função desempenhada pelo indivíduo em específico dentro do projeto. </a:t>
                      </a:r>
                    </a:p>
                    <a:p>
                      <a:pPr marL="457200" algn="l">
                        <a:lnSpc>
                          <a:spcPct val="100000"/>
                        </a:lnSpc>
                        <a:spcBef>
                          <a:spcPts val="400"/>
                        </a:spcBef>
                        <a:spcAft>
                          <a:spcPts val="0"/>
                        </a:spcAft>
                      </a:pPr>
                      <a:r>
                        <a:rPr lang="pt-BR" sz="1800" b="1" dirty="0">
                          <a:effectLst/>
                        </a:rPr>
                        <a:t>No que toca às informações do IFSP Campus São João da Boa Vista, colocaríamos uma breve descrição da escola, o endereço do local, contatos para acessarem e se comunicarem com a instituição e o link do site oficial do Instituto. </a:t>
                      </a:r>
                      <a:endParaRPr lang="pt-BR" sz="1800" b="1" dirty="0">
                        <a:solidFill>
                          <a:srgbClr val="000000"/>
                        </a:solidFill>
                        <a:effectLst/>
                        <a:latin typeface="Times New Roman" panose="02020603050405020304" pitchFamily="18" charset="0"/>
                        <a:ea typeface="Times New Roman" panose="02020603050405020304" pitchFamily="18" charset="0"/>
                      </a:endParaRPr>
                    </a:p>
                  </a:txBody>
                  <a:tcPr marL="45720" marR="45720">
                    <a:solidFill>
                      <a:schemeClr val="accent2"/>
                    </a:solidFill>
                  </a:tcPr>
                </a:tc>
                <a:extLst>
                  <a:ext uri="{0D108BD9-81ED-4DB2-BD59-A6C34878D82A}">
                    <a16:rowId xmlns:a16="http://schemas.microsoft.com/office/drawing/2014/main" xmlns="" val="924628781"/>
                  </a:ext>
                </a:extLst>
              </a:tr>
            </a:tbl>
          </a:graphicData>
        </a:graphic>
      </p:graphicFrame>
    </p:spTree>
    <p:extLst>
      <p:ext uri="{BB962C8B-B14F-4D97-AF65-F5344CB8AC3E}">
        <p14:creationId xmlns:p14="http://schemas.microsoft.com/office/powerpoint/2010/main" val="1531445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 – Módulo 01</a:t>
            </a:r>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480895315"/>
              </p:ext>
            </p:extLst>
          </p:nvPr>
        </p:nvGraphicFramePr>
        <p:xfrm>
          <a:off x="2490952" y="1776247"/>
          <a:ext cx="6463862" cy="4466899"/>
        </p:xfrm>
        <a:graphic>
          <a:graphicData uri="http://schemas.openxmlformats.org/drawingml/2006/table">
            <a:tbl>
              <a:tblPr firstRow="1" firstCol="1" bandRow="1">
                <a:tableStyleId>{5C22544A-7EE6-4342-B048-85BDC9FD1C3A}</a:tableStyleId>
              </a:tblPr>
              <a:tblGrid>
                <a:gridCol w="3231054">
                  <a:extLst>
                    <a:ext uri="{9D8B030D-6E8A-4147-A177-3AD203B41FA5}">
                      <a16:colId xmlns:a16="http://schemas.microsoft.com/office/drawing/2014/main" xmlns="" val="2152621417"/>
                    </a:ext>
                  </a:extLst>
                </a:gridCol>
                <a:gridCol w="3232808">
                  <a:extLst>
                    <a:ext uri="{9D8B030D-6E8A-4147-A177-3AD203B41FA5}">
                      <a16:colId xmlns:a16="http://schemas.microsoft.com/office/drawing/2014/main" xmlns="" val="945904940"/>
                    </a:ext>
                  </a:extLst>
                </a:gridCol>
              </a:tblGrid>
              <a:tr h="886687">
                <a:tc>
                  <a:txBody>
                    <a:bodyPr/>
                    <a:lstStyle/>
                    <a:p>
                      <a:pPr algn="ctr">
                        <a:lnSpc>
                          <a:spcPct val="100000"/>
                        </a:lnSpc>
                        <a:spcAft>
                          <a:spcPts val="0"/>
                        </a:spcAft>
                      </a:pPr>
                      <a:r>
                        <a:rPr lang="pt-BR" sz="1800" b="1" dirty="0">
                          <a:solidFill>
                            <a:schemeClr val="bg1"/>
                          </a:solidFill>
                          <a:effectLst/>
                        </a:rPr>
                        <a:t>Identificador Requisito Funcional</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pt-BR" sz="1800" b="1" dirty="0">
                          <a:solidFill>
                            <a:schemeClr val="bg1"/>
                          </a:solidFill>
                          <a:effectLst/>
                        </a:rPr>
                        <a:t>Priorização</a:t>
                      </a:r>
                    </a:p>
                    <a:p>
                      <a:pPr algn="ctr">
                        <a:lnSpc>
                          <a:spcPct val="100000"/>
                        </a:lnSpc>
                        <a:spcAft>
                          <a:spcPts val="0"/>
                        </a:spcAft>
                      </a:pPr>
                      <a:r>
                        <a:rPr lang="pt-BR" sz="1800" b="1" dirty="0">
                          <a:solidFill>
                            <a:schemeClr val="bg1"/>
                          </a:solidFill>
                          <a:effectLst/>
                        </a:rPr>
                        <a:t>Final</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3299681499"/>
                  </a:ext>
                </a:extLst>
              </a:tr>
              <a:tr h="298351">
                <a:tc>
                  <a:txBody>
                    <a:bodyPr/>
                    <a:lstStyle/>
                    <a:p>
                      <a:pPr algn="ctr">
                        <a:lnSpc>
                          <a:spcPct val="100000"/>
                        </a:lnSpc>
                        <a:spcAft>
                          <a:spcPts val="0"/>
                        </a:spcAft>
                      </a:pPr>
                      <a:r>
                        <a:rPr lang="pt-BR" sz="1800" b="1" dirty="0">
                          <a:solidFill>
                            <a:schemeClr val="bg1"/>
                          </a:solidFill>
                          <a:effectLst/>
                        </a:rPr>
                        <a:t>RF #01</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Deve ser feito</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2800220577"/>
                  </a:ext>
                </a:extLst>
              </a:tr>
              <a:tr h="298351">
                <a:tc>
                  <a:txBody>
                    <a:bodyPr/>
                    <a:lstStyle/>
                    <a:p>
                      <a:pPr algn="ctr">
                        <a:lnSpc>
                          <a:spcPct val="100000"/>
                        </a:lnSpc>
                        <a:spcAft>
                          <a:spcPts val="0"/>
                        </a:spcAft>
                      </a:pPr>
                      <a:r>
                        <a:rPr lang="pt-BR" sz="1800" b="1" dirty="0">
                          <a:solidFill>
                            <a:schemeClr val="bg1"/>
                          </a:solidFill>
                          <a:effectLst/>
                        </a:rPr>
                        <a:t>RF #02</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Deve ser feito</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1427944772"/>
                  </a:ext>
                </a:extLst>
              </a:tr>
              <a:tr h="298351">
                <a:tc>
                  <a:txBody>
                    <a:bodyPr/>
                    <a:lstStyle/>
                    <a:p>
                      <a:pPr algn="ctr">
                        <a:lnSpc>
                          <a:spcPct val="100000"/>
                        </a:lnSpc>
                        <a:spcAft>
                          <a:spcPts val="0"/>
                        </a:spcAft>
                      </a:pPr>
                      <a:r>
                        <a:rPr lang="pt-BR" sz="1800" b="1" dirty="0">
                          <a:solidFill>
                            <a:schemeClr val="bg1"/>
                          </a:solidFill>
                          <a:effectLst/>
                        </a:rPr>
                        <a:t>RF #03</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Deve ser feito</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1359459985"/>
                  </a:ext>
                </a:extLst>
              </a:tr>
              <a:tr h="298351">
                <a:tc>
                  <a:txBody>
                    <a:bodyPr/>
                    <a:lstStyle/>
                    <a:p>
                      <a:pPr algn="ctr">
                        <a:lnSpc>
                          <a:spcPct val="100000"/>
                        </a:lnSpc>
                        <a:spcAft>
                          <a:spcPts val="0"/>
                        </a:spcAft>
                      </a:pPr>
                      <a:r>
                        <a:rPr lang="pt-BR" sz="1800" b="1" dirty="0">
                          <a:solidFill>
                            <a:schemeClr val="bg1"/>
                          </a:solidFill>
                          <a:effectLst/>
                        </a:rPr>
                        <a:t>RF #04</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Deve ser feito</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315809526"/>
                  </a:ext>
                </a:extLst>
              </a:tr>
              <a:tr h="298351">
                <a:tc>
                  <a:txBody>
                    <a:bodyPr/>
                    <a:lstStyle/>
                    <a:p>
                      <a:pPr algn="ctr">
                        <a:lnSpc>
                          <a:spcPct val="100000"/>
                        </a:lnSpc>
                        <a:spcAft>
                          <a:spcPts val="0"/>
                        </a:spcAft>
                      </a:pPr>
                      <a:r>
                        <a:rPr lang="pt-BR" sz="1800" b="1">
                          <a:solidFill>
                            <a:schemeClr val="bg1"/>
                          </a:solidFill>
                          <a:effectLst/>
                        </a:rPr>
                        <a:t>RF #05</a:t>
                      </a:r>
                      <a:endParaRPr lang="pt-BR" sz="18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Deve ser feito</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452626153"/>
                  </a:ext>
                </a:extLst>
              </a:tr>
              <a:tr h="298351">
                <a:tc>
                  <a:txBody>
                    <a:bodyPr/>
                    <a:lstStyle/>
                    <a:p>
                      <a:pPr algn="ctr">
                        <a:lnSpc>
                          <a:spcPct val="100000"/>
                        </a:lnSpc>
                        <a:spcAft>
                          <a:spcPts val="0"/>
                        </a:spcAft>
                      </a:pPr>
                      <a:r>
                        <a:rPr lang="pt-BR" sz="1800" b="1">
                          <a:solidFill>
                            <a:schemeClr val="bg1"/>
                          </a:solidFill>
                          <a:effectLst/>
                        </a:rPr>
                        <a:t>RF #06</a:t>
                      </a:r>
                      <a:endParaRPr lang="pt-BR" sz="18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Deve ser feito</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1085289179"/>
                  </a:ext>
                </a:extLst>
              </a:tr>
              <a:tr h="298351">
                <a:tc>
                  <a:txBody>
                    <a:bodyPr/>
                    <a:lstStyle/>
                    <a:p>
                      <a:pPr algn="ctr">
                        <a:lnSpc>
                          <a:spcPct val="100000"/>
                        </a:lnSpc>
                        <a:spcAft>
                          <a:spcPts val="0"/>
                        </a:spcAft>
                      </a:pPr>
                      <a:r>
                        <a:rPr lang="pt-BR" sz="1800" b="1" dirty="0">
                          <a:solidFill>
                            <a:schemeClr val="bg1"/>
                          </a:solidFill>
                          <a:effectLst/>
                        </a:rPr>
                        <a:t>RF #07</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Deve ser feito</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654331441"/>
                  </a:ext>
                </a:extLst>
              </a:tr>
              <a:tr h="298351">
                <a:tc>
                  <a:txBody>
                    <a:bodyPr/>
                    <a:lstStyle/>
                    <a:p>
                      <a:pPr algn="ctr">
                        <a:lnSpc>
                          <a:spcPct val="100000"/>
                        </a:lnSpc>
                        <a:spcAft>
                          <a:spcPts val="0"/>
                        </a:spcAft>
                      </a:pPr>
                      <a:r>
                        <a:rPr lang="pt-BR" sz="1800" b="1">
                          <a:solidFill>
                            <a:schemeClr val="bg1"/>
                          </a:solidFill>
                          <a:effectLst/>
                        </a:rPr>
                        <a:t>RF #08</a:t>
                      </a:r>
                      <a:endParaRPr lang="pt-BR" sz="18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Deve ser feito</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410802172"/>
                  </a:ext>
                </a:extLst>
              </a:tr>
              <a:tr h="298351">
                <a:tc>
                  <a:txBody>
                    <a:bodyPr/>
                    <a:lstStyle/>
                    <a:p>
                      <a:pPr algn="ctr">
                        <a:lnSpc>
                          <a:spcPct val="100000"/>
                        </a:lnSpc>
                        <a:spcAft>
                          <a:spcPts val="0"/>
                        </a:spcAft>
                      </a:pPr>
                      <a:r>
                        <a:rPr lang="pt-BR" sz="1800" b="1">
                          <a:solidFill>
                            <a:schemeClr val="bg1"/>
                          </a:solidFill>
                          <a:effectLst/>
                        </a:rPr>
                        <a:t>RF #09</a:t>
                      </a:r>
                      <a:endParaRPr lang="pt-BR" sz="18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Indiferente</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2629731086"/>
                  </a:ext>
                </a:extLst>
              </a:tr>
              <a:tr h="298351">
                <a:tc>
                  <a:txBody>
                    <a:bodyPr/>
                    <a:lstStyle/>
                    <a:p>
                      <a:pPr algn="ctr">
                        <a:lnSpc>
                          <a:spcPct val="100000"/>
                        </a:lnSpc>
                        <a:spcAft>
                          <a:spcPts val="0"/>
                        </a:spcAft>
                      </a:pPr>
                      <a:r>
                        <a:rPr lang="pt-BR" sz="1800" b="1">
                          <a:solidFill>
                            <a:schemeClr val="bg1"/>
                          </a:solidFill>
                          <a:effectLst/>
                        </a:rPr>
                        <a:t>RF #10</a:t>
                      </a:r>
                      <a:endParaRPr lang="pt-BR" sz="18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Deve ser feito</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1763649997"/>
                  </a:ext>
                </a:extLst>
              </a:tr>
              <a:tr h="298351">
                <a:tc>
                  <a:txBody>
                    <a:bodyPr/>
                    <a:lstStyle/>
                    <a:p>
                      <a:pPr algn="ctr">
                        <a:lnSpc>
                          <a:spcPct val="100000"/>
                        </a:lnSpc>
                        <a:spcAft>
                          <a:spcPts val="0"/>
                        </a:spcAft>
                      </a:pPr>
                      <a:r>
                        <a:rPr lang="pt-BR" sz="1800" b="1">
                          <a:solidFill>
                            <a:schemeClr val="bg1"/>
                          </a:solidFill>
                          <a:effectLst/>
                        </a:rPr>
                        <a:t>RF#11</a:t>
                      </a:r>
                      <a:endParaRPr lang="pt-BR" sz="18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Performance</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1869976711"/>
                  </a:ext>
                </a:extLst>
              </a:tr>
              <a:tr h="298351">
                <a:tc>
                  <a:txBody>
                    <a:bodyPr/>
                    <a:lstStyle/>
                    <a:p>
                      <a:pPr algn="ctr">
                        <a:lnSpc>
                          <a:spcPct val="100000"/>
                        </a:lnSpc>
                        <a:spcAft>
                          <a:spcPts val="0"/>
                        </a:spcAft>
                      </a:pPr>
                      <a:r>
                        <a:rPr lang="pt-BR" sz="1800" b="1">
                          <a:solidFill>
                            <a:schemeClr val="bg1"/>
                          </a:solidFill>
                          <a:effectLst/>
                        </a:rPr>
                        <a:t>RF #12</a:t>
                      </a:r>
                      <a:endParaRPr lang="pt-BR" sz="18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Deve ser feito</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539003306"/>
                  </a:ext>
                </a:extLst>
              </a:tr>
            </a:tbl>
          </a:graphicData>
        </a:graphic>
      </p:graphicFrame>
      <p:sp>
        <p:nvSpPr>
          <p:cNvPr id="5" name="CaixaDeTexto 4"/>
          <p:cNvSpPr txBox="1"/>
          <p:nvPr/>
        </p:nvSpPr>
        <p:spPr>
          <a:xfrm>
            <a:off x="9178417" y="4766702"/>
            <a:ext cx="2512463" cy="1200329"/>
          </a:xfrm>
          <a:prstGeom prst="rect">
            <a:avLst/>
          </a:prstGeom>
          <a:noFill/>
        </p:spPr>
        <p:txBody>
          <a:bodyPr wrap="square" rtlCol="0">
            <a:spAutoFit/>
          </a:bodyPr>
          <a:lstStyle/>
          <a:p>
            <a:r>
              <a:rPr lang="pt-BR" sz="2400" dirty="0"/>
              <a:t>Deve ser feito: 10</a:t>
            </a:r>
          </a:p>
          <a:p>
            <a:r>
              <a:rPr lang="pt-BR" sz="2400" dirty="0"/>
              <a:t>Indiferente: 01</a:t>
            </a:r>
          </a:p>
          <a:p>
            <a:r>
              <a:rPr lang="pt-BR" sz="2400" dirty="0"/>
              <a:t>Performance: 01</a:t>
            </a:r>
          </a:p>
        </p:txBody>
      </p:sp>
    </p:spTree>
    <p:extLst>
      <p:ext uri="{BB962C8B-B14F-4D97-AF65-F5344CB8AC3E}">
        <p14:creationId xmlns:p14="http://schemas.microsoft.com/office/powerpoint/2010/main" val="4257075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 – Módulo 04</a:t>
            </a:r>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761323941"/>
              </p:ext>
            </p:extLst>
          </p:nvPr>
        </p:nvGraphicFramePr>
        <p:xfrm>
          <a:off x="1797269" y="1933903"/>
          <a:ext cx="8828689" cy="3941380"/>
        </p:xfrm>
        <a:graphic>
          <a:graphicData uri="http://schemas.openxmlformats.org/drawingml/2006/table">
            <a:tbl>
              <a:tblPr firstRow="1" firstCol="1" bandRow="1">
                <a:tableStyleId>{5C22544A-7EE6-4342-B048-85BDC9FD1C3A}</a:tableStyleId>
              </a:tblPr>
              <a:tblGrid>
                <a:gridCol w="1306868">
                  <a:extLst>
                    <a:ext uri="{9D8B030D-6E8A-4147-A177-3AD203B41FA5}">
                      <a16:colId xmlns:a16="http://schemas.microsoft.com/office/drawing/2014/main" xmlns="" val="2835489205"/>
                    </a:ext>
                  </a:extLst>
                </a:gridCol>
                <a:gridCol w="7521821">
                  <a:extLst>
                    <a:ext uri="{9D8B030D-6E8A-4147-A177-3AD203B41FA5}">
                      <a16:colId xmlns:a16="http://schemas.microsoft.com/office/drawing/2014/main" xmlns="" val="2499773926"/>
                    </a:ext>
                  </a:extLst>
                </a:gridCol>
              </a:tblGrid>
              <a:tr h="3941380">
                <a:tc>
                  <a:txBody>
                    <a:bodyPr/>
                    <a:lstStyle/>
                    <a:p>
                      <a:pPr marL="457200" algn="l">
                        <a:lnSpc>
                          <a:spcPct val="100000"/>
                        </a:lnSpc>
                        <a:spcBef>
                          <a:spcPts val="400"/>
                        </a:spcBef>
                        <a:spcAft>
                          <a:spcPts val="0"/>
                        </a:spcAft>
                      </a:pPr>
                      <a:endParaRPr lang="pt-BR" sz="1400" dirty="0">
                        <a:effectLst/>
                      </a:endParaRPr>
                    </a:p>
                    <a:p>
                      <a:pPr marL="457200" algn="l">
                        <a:lnSpc>
                          <a:spcPct val="100000"/>
                        </a:lnSpc>
                        <a:spcBef>
                          <a:spcPts val="400"/>
                        </a:spcBef>
                        <a:spcAft>
                          <a:spcPts val="0"/>
                        </a:spcAft>
                      </a:pPr>
                      <a:endParaRPr lang="pt-BR" sz="1400" dirty="0">
                        <a:effectLst/>
                      </a:endParaRPr>
                    </a:p>
                    <a:p>
                      <a:pPr marL="457200" algn="l">
                        <a:lnSpc>
                          <a:spcPct val="100000"/>
                        </a:lnSpc>
                        <a:spcBef>
                          <a:spcPts val="400"/>
                        </a:spcBef>
                        <a:spcAft>
                          <a:spcPts val="0"/>
                        </a:spcAft>
                      </a:pPr>
                      <a:endParaRPr lang="pt-BR" sz="1400" dirty="0">
                        <a:effectLst/>
                      </a:endParaRPr>
                    </a:p>
                    <a:p>
                      <a:pPr marL="457200" algn="l">
                        <a:lnSpc>
                          <a:spcPct val="100000"/>
                        </a:lnSpc>
                        <a:spcBef>
                          <a:spcPts val="400"/>
                        </a:spcBef>
                        <a:spcAft>
                          <a:spcPts val="0"/>
                        </a:spcAft>
                      </a:pPr>
                      <a:endParaRPr lang="pt-BR" sz="1400" dirty="0">
                        <a:effectLst/>
                      </a:endParaRPr>
                    </a:p>
                    <a:p>
                      <a:pPr marL="457200" algn="l">
                        <a:lnSpc>
                          <a:spcPct val="100000"/>
                        </a:lnSpc>
                        <a:spcBef>
                          <a:spcPts val="400"/>
                        </a:spcBef>
                        <a:spcAft>
                          <a:spcPts val="0"/>
                        </a:spcAft>
                      </a:pPr>
                      <a:endParaRPr lang="pt-BR" sz="1800" dirty="0">
                        <a:effectLst/>
                      </a:endParaRPr>
                    </a:p>
                    <a:p>
                      <a:pPr marL="457200" algn="l">
                        <a:lnSpc>
                          <a:spcPct val="100000"/>
                        </a:lnSpc>
                        <a:spcBef>
                          <a:spcPts val="400"/>
                        </a:spcBef>
                        <a:spcAft>
                          <a:spcPts val="0"/>
                        </a:spcAft>
                      </a:pPr>
                      <a:endParaRPr lang="pt-BR" sz="1800" dirty="0">
                        <a:effectLst/>
                      </a:endParaRPr>
                    </a:p>
                    <a:p>
                      <a:pPr marL="457200" algn="l">
                        <a:lnSpc>
                          <a:spcPct val="100000"/>
                        </a:lnSpc>
                        <a:spcBef>
                          <a:spcPts val="400"/>
                        </a:spcBef>
                        <a:spcAft>
                          <a:spcPts val="0"/>
                        </a:spcAft>
                      </a:pPr>
                      <a:r>
                        <a:rPr lang="pt-BR" sz="1800" dirty="0">
                          <a:effectLst/>
                        </a:rPr>
                        <a:t>RF #01</a:t>
                      </a:r>
                      <a:endParaRPr lang="pt-BR" sz="1800" dirty="0">
                        <a:solidFill>
                          <a:srgbClr val="000000"/>
                        </a:solidFill>
                        <a:effectLst/>
                        <a:latin typeface="Times New Roman" panose="02020603050405020304" pitchFamily="18" charset="0"/>
                        <a:ea typeface="Times New Roman" panose="02020603050405020304" pitchFamily="18" charset="0"/>
                      </a:endParaRPr>
                    </a:p>
                  </a:txBody>
                  <a:tcPr marL="0" marR="180000" marT="0" marB="0">
                    <a:solidFill>
                      <a:schemeClr val="accent2"/>
                    </a:solidFill>
                  </a:tcPr>
                </a:tc>
                <a:tc>
                  <a:txBody>
                    <a:bodyPr/>
                    <a:lstStyle/>
                    <a:p>
                      <a:pPr marL="457200" algn="just">
                        <a:lnSpc>
                          <a:spcPct val="100000"/>
                        </a:lnSpc>
                        <a:spcBef>
                          <a:spcPts val="400"/>
                        </a:spcBef>
                        <a:spcAft>
                          <a:spcPts val="0"/>
                        </a:spcAft>
                      </a:pPr>
                      <a:endParaRPr lang="pt-BR" sz="1400" dirty="0">
                        <a:effectLst/>
                      </a:endParaRPr>
                    </a:p>
                    <a:p>
                      <a:pPr marL="457200" algn="just">
                        <a:lnSpc>
                          <a:spcPct val="100000"/>
                        </a:lnSpc>
                        <a:spcBef>
                          <a:spcPts val="400"/>
                        </a:spcBef>
                        <a:spcAft>
                          <a:spcPts val="0"/>
                        </a:spcAft>
                      </a:pPr>
                      <a:endParaRPr lang="pt-BR" sz="1400" dirty="0">
                        <a:effectLst/>
                      </a:endParaRPr>
                    </a:p>
                    <a:p>
                      <a:pPr marL="457200" algn="just">
                        <a:lnSpc>
                          <a:spcPct val="100000"/>
                        </a:lnSpc>
                        <a:spcBef>
                          <a:spcPts val="400"/>
                        </a:spcBef>
                        <a:spcAft>
                          <a:spcPts val="0"/>
                        </a:spcAft>
                      </a:pPr>
                      <a:endParaRPr lang="pt-BR" sz="1800" dirty="0">
                        <a:effectLst/>
                      </a:endParaRPr>
                    </a:p>
                    <a:p>
                      <a:pPr marL="457200" algn="just">
                        <a:lnSpc>
                          <a:spcPct val="100000"/>
                        </a:lnSpc>
                        <a:spcBef>
                          <a:spcPts val="400"/>
                        </a:spcBef>
                        <a:spcAft>
                          <a:spcPts val="0"/>
                        </a:spcAft>
                      </a:pPr>
                      <a:r>
                        <a:rPr lang="pt-BR" sz="1800" dirty="0">
                          <a:effectLst/>
                        </a:rPr>
                        <a:t>Ao acessar a interface de Atividades Físicas, o usuário deverá efetuar seu perfil de treinamento, que será utilizado para um reconhecimento inicial do educador físico e sua progressão dentro do módulo de Treinos.  Este perfil será composto de informações já cadastradas pelo usuário no sistema (Nome completo, foto (no formato .JPG ou .PNG), gênero (masculino, feminino, ou não especificado), idade, endereço, e-mail e telefone) e informações que deverão ser preenchidas pelo usuário no presente momento (Objetivos iniciais e nível de experiência (Iniciante, Intermediário ou Avançado)). </a:t>
                      </a:r>
                    </a:p>
                    <a:p>
                      <a:pPr marL="457200" algn="just">
                        <a:lnSpc>
                          <a:spcPct val="100000"/>
                        </a:lnSpc>
                        <a:spcBef>
                          <a:spcPts val="400"/>
                        </a:spcBef>
                        <a:spcAft>
                          <a:spcPts val="0"/>
                        </a:spcAft>
                      </a:pPr>
                      <a:r>
                        <a:rPr lang="pt-BR" sz="1800" dirty="0">
                          <a:effectLst/>
                        </a:rPr>
                        <a:t> </a:t>
                      </a:r>
                      <a:endParaRPr lang="pt-BR" sz="1800" dirty="0">
                        <a:solidFill>
                          <a:srgbClr val="000000"/>
                        </a:solidFill>
                        <a:effectLst/>
                        <a:latin typeface="Times New Roman" panose="02020603050405020304" pitchFamily="18" charset="0"/>
                        <a:ea typeface="Times New Roman" panose="02020603050405020304" pitchFamily="18" charset="0"/>
                      </a:endParaRPr>
                    </a:p>
                  </a:txBody>
                  <a:tcPr marL="0" marR="288000" marT="0" marB="0">
                    <a:solidFill>
                      <a:schemeClr val="accent2"/>
                    </a:solidFill>
                  </a:tcPr>
                </a:tc>
                <a:extLst>
                  <a:ext uri="{0D108BD9-81ED-4DB2-BD59-A6C34878D82A}">
                    <a16:rowId xmlns:a16="http://schemas.microsoft.com/office/drawing/2014/main" xmlns="" val="3502717776"/>
                  </a:ext>
                </a:extLst>
              </a:tr>
            </a:tbl>
          </a:graphicData>
        </a:graphic>
      </p:graphicFrame>
    </p:spTree>
    <p:extLst>
      <p:ext uri="{BB962C8B-B14F-4D97-AF65-F5344CB8AC3E}">
        <p14:creationId xmlns:p14="http://schemas.microsoft.com/office/powerpoint/2010/main" val="31217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 – Módulo 04</a:t>
            </a:r>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709353681"/>
              </p:ext>
            </p:extLst>
          </p:nvPr>
        </p:nvGraphicFramePr>
        <p:xfrm>
          <a:off x="2511973" y="1776249"/>
          <a:ext cx="6336110" cy="4414348"/>
        </p:xfrm>
        <a:graphic>
          <a:graphicData uri="http://schemas.openxmlformats.org/drawingml/2006/table">
            <a:tbl>
              <a:tblPr firstRow="1" firstCol="1" bandRow="1">
                <a:tableStyleId>{5C22544A-7EE6-4342-B048-85BDC9FD1C3A}</a:tableStyleId>
              </a:tblPr>
              <a:tblGrid>
                <a:gridCol w="3167197">
                  <a:extLst>
                    <a:ext uri="{9D8B030D-6E8A-4147-A177-3AD203B41FA5}">
                      <a16:colId xmlns:a16="http://schemas.microsoft.com/office/drawing/2014/main" xmlns="" val="1445043826"/>
                    </a:ext>
                  </a:extLst>
                </a:gridCol>
                <a:gridCol w="3168913">
                  <a:extLst>
                    <a:ext uri="{9D8B030D-6E8A-4147-A177-3AD203B41FA5}">
                      <a16:colId xmlns:a16="http://schemas.microsoft.com/office/drawing/2014/main" xmlns="" val="2837546704"/>
                    </a:ext>
                  </a:extLst>
                </a:gridCol>
              </a:tblGrid>
              <a:tr h="882868">
                <a:tc>
                  <a:txBody>
                    <a:bodyPr/>
                    <a:lstStyle/>
                    <a:p>
                      <a:pPr algn="ctr">
                        <a:lnSpc>
                          <a:spcPct val="100000"/>
                        </a:lnSpc>
                        <a:spcAft>
                          <a:spcPts val="0"/>
                        </a:spcAft>
                      </a:pPr>
                      <a:r>
                        <a:rPr lang="pt-BR" sz="1800" b="1" dirty="0">
                          <a:solidFill>
                            <a:schemeClr val="bg1"/>
                          </a:solidFill>
                          <a:effectLst/>
                        </a:rPr>
                        <a:t>Identificador Requisito Funcional</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pt-BR" sz="1800" b="1">
                          <a:solidFill>
                            <a:schemeClr val="bg1"/>
                          </a:solidFill>
                          <a:effectLst/>
                        </a:rPr>
                        <a:t>Priorização</a:t>
                      </a:r>
                    </a:p>
                    <a:p>
                      <a:pPr algn="ctr">
                        <a:lnSpc>
                          <a:spcPct val="100000"/>
                        </a:lnSpc>
                        <a:spcAft>
                          <a:spcPts val="0"/>
                        </a:spcAft>
                      </a:pPr>
                      <a:r>
                        <a:rPr lang="pt-BR" sz="1800" b="1">
                          <a:solidFill>
                            <a:schemeClr val="bg1"/>
                          </a:solidFill>
                          <a:effectLst/>
                        </a:rPr>
                        <a:t>Final</a:t>
                      </a:r>
                      <a:endParaRPr lang="pt-BR" sz="18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890839722"/>
                  </a:ext>
                </a:extLst>
              </a:tr>
              <a:tr h="294290">
                <a:tc>
                  <a:txBody>
                    <a:bodyPr/>
                    <a:lstStyle/>
                    <a:p>
                      <a:pPr algn="ctr">
                        <a:lnSpc>
                          <a:spcPct val="100000"/>
                        </a:lnSpc>
                        <a:spcAft>
                          <a:spcPts val="0"/>
                        </a:spcAft>
                      </a:pPr>
                      <a:r>
                        <a:rPr lang="pt-BR" sz="1800" b="1">
                          <a:solidFill>
                            <a:schemeClr val="bg1"/>
                          </a:solidFill>
                          <a:effectLst/>
                        </a:rPr>
                        <a:t>RF #01</a:t>
                      </a:r>
                      <a:endParaRPr lang="pt-BR" sz="18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Deve ser feito</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2047492592"/>
                  </a:ext>
                </a:extLst>
              </a:tr>
              <a:tr h="294290">
                <a:tc>
                  <a:txBody>
                    <a:bodyPr/>
                    <a:lstStyle/>
                    <a:p>
                      <a:pPr algn="ctr">
                        <a:lnSpc>
                          <a:spcPct val="100000"/>
                        </a:lnSpc>
                        <a:spcAft>
                          <a:spcPts val="0"/>
                        </a:spcAft>
                      </a:pPr>
                      <a:r>
                        <a:rPr lang="pt-BR" sz="1800" b="1">
                          <a:solidFill>
                            <a:schemeClr val="bg1"/>
                          </a:solidFill>
                          <a:effectLst/>
                        </a:rPr>
                        <a:t>RF #02</a:t>
                      </a:r>
                      <a:endParaRPr lang="pt-BR" sz="18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Deve ser feito</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3594699109"/>
                  </a:ext>
                </a:extLst>
              </a:tr>
              <a:tr h="294290">
                <a:tc>
                  <a:txBody>
                    <a:bodyPr/>
                    <a:lstStyle/>
                    <a:p>
                      <a:pPr algn="ctr">
                        <a:lnSpc>
                          <a:spcPct val="100000"/>
                        </a:lnSpc>
                        <a:spcAft>
                          <a:spcPts val="0"/>
                        </a:spcAft>
                      </a:pPr>
                      <a:r>
                        <a:rPr lang="pt-BR" sz="1800" b="1" dirty="0">
                          <a:solidFill>
                            <a:schemeClr val="bg1"/>
                          </a:solidFill>
                          <a:effectLst/>
                        </a:rPr>
                        <a:t>RF #03</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Deve ser feito</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3899040655"/>
                  </a:ext>
                </a:extLst>
              </a:tr>
              <a:tr h="294290">
                <a:tc>
                  <a:txBody>
                    <a:bodyPr/>
                    <a:lstStyle/>
                    <a:p>
                      <a:pPr algn="ctr">
                        <a:lnSpc>
                          <a:spcPct val="100000"/>
                        </a:lnSpc>
                        <a:spcAft>
                          <a:spcPts val="0"/>
                        </a:spcAft>
                      </a:pPr>
                      <a:r>
                        <a:rPr lang="pt-BR" sz="1800" b="1" dirty="0">
                          <a:solidFill>
                            <a:schemeClr val="bg1"/>
                          </a:solidFill>
                          <a:effectLst/>
                        </a:rPr>
                        <a:t>RF #04</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Deve ser feito</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994882588"/>
                  </a:ext>
                </a:extLst>
              </a:tr>
              <a:tr h="294290">
                <a:tc>
                  <a:txBody>
                    <a:bodyPr/>
                    <a:lstStyle/>
                    <a:p>
                      <a:pPr algn="ctr">
                        <a:lnSpc>
                          <a:spcPct val="100000"/>
                        </a:lnSpc>
                        <a:spcAft>
                          <a:spcPts val="0"/>
                        </a:spcAft>
                      </a:pPr>
                      <a:r>
                        <a:rPr lang="pt-BR" sz="1800" b="1">
                          <a:solidFill>
                            <a:schemeClr val="bg1"/>
                          </a:solidFill>
                          <a:effectLst/>
                        </a:rPr>
                        <a:t>RF #05</a:t>
                      </a:r>
                      <a:endParaRPr lang="pt-BR" sz="18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Deve ser feito</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3223952601"/>
                  </a:ext>
                </a:extLst>
              </a:tr>
              <a:tr h="294290">
                <a:tc>
                  <a:txBody>
                    <a:bodyPr/>
                    <a:lstStyle/>
                    <a:p>
                      <a:pPr algn="ctr">
                        <a:lnSpc>
                          <a:spcPct val="100000"/>
                        </a:lnSpc>
                        <a:spcAft>
                          <a:spcPts val="0"/>
                        </a:spcAft>
                      </a:pPr>
                      <a:r>
                        <a:rPr lang="pt-BR" sz="1800" b="1">
                          <a:solidFill>
                            <a:schemeClr val="bg1"/>
                          </a:solidFill>
                          <a:effectLst/>
                        </a:rPr>
                        <a:t>RF #06</a:t>
                      </a:r>
                      <a:endParaRPr lang="pt-BR" sz="18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Deve ser feito</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669299655"/>
                  </a:ext>
                </a:extLst>
              </a:tr>
              <a:tr h="294290">
                <a:tc>
                  <a:txBody>
                    <a:bodyPr/>
                    <a:lstStyle/>
                    <a:p>
                      <a:pPr algn="ctr">
                        <a:lnSpc>
                          <a:spcPct val="100000"/>
                        </a:lnSpc>
                        <a:spcAft>
                          <a:spcPts val="0"/>
                        </a:spcAft>
                      </a:pPr>
                      <a:r>
                        <a:rPr lang="pt-BR" sz="1800" b="1">
                          <a:solidFill>
                            <a:schemeClr val="bg1"/>
                          </a:solidFill>
                          <a:effectLst/>
                        </a:rPr>
                        <a:t>RF #07</a:t>
                      </a:r>
                      <a:endParaRPr lang="pt-BR" sz="18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Deve ser feito</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2869685479"/>
                  </a:ext>
                </a:extLst>
              </a:tr>
              <a:tr h="294290">
                <a:tc>
                  <a:txBody>
                    <a:bodyPr/>
                    <a:lstStyle/>
                    <a:p>
                      <a:pPr algn="ctr">
                        <a:lnSpc>
                          <a:spcPct val="100000"/>
                        </a:lnSpc>
                        <a:spcAft>
                          <a:spcPts val="0"/>
                        </a:spcAft>
                      </a:pPr>
                      <a:r>
                        <a:rPr lang="pt-BR" sz="1800" b="1">
                          <a:solidFill>
                            <a:schemeClr val="bg1"/>
                          </a:solidFill>
                          <a:effectLst/>
                        </a:rPr>
                        <a:t>RF #08</a:t>
                      </a:r>
                      <a:endParaRPr lang="pt-BR" sz="18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Deve ser feito</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3213340390"/>
                  </a:ext>
                </a:extLst>
              </a:tr>
              <a:tr h="294290">
                <a:tc>
                  <a:txBody>
                    <a:bodyPr/>
                    <a:lstStyle/>
                    <a:p>
                      <a:pPr algn="ctr">
                        <a:lnSpc>
                          <a:spcPct val="100000"/>
                        </a:lnSpc>
                        <a:spcAft>
                          <a:spcPts val="0"/>
                        </a:spcAft>
                      </a:pPr>
                      <a:r>
                        <a:rPr lang="pt-BR" sz="1800" b="1">
                          <a:solidFill>
                            <a:schemeClr val="bg1"/>
                          </a:solidFill>
                          <a:effectLst/>
                        </a:rPr>
                        <a:t>RF #09</a:t>
                      </a:r>
                      <a:endParaRPr lang="pt-BR" sz="18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Deve ser feito</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3915042914"/>
                  </a:ext>
                </a:extLst>
              </a:tr>
              <a:tr h="294290">
                <a:tc>
                  <a:txBody>
                    <a:bodyPr/>
                    <a:lstStyle/>
                    <a:p>
                      <a:pPr algn="ctr">
                        <a:lnSpc>
                          <a:spcPct val="100000"/>
                        </a:lnSpc>
                        <a:spcAft>
                          <a:spcPts val="0"/>
                        </a:spcAft>
                      </a:pPr>
                      <a:r>
                        <a:rPr lang="pt-BR" sz="1800" b="1">
                          <a:solidFill>
                            <a:schemeClr val="bg1"/>
                          </a:solidFill>
                          <a:effectLst/>
                        </a:rPr>
                        <a:t>RF #10</a:t>
                      </a:r>
                      <a:endParaRPr lang="pt-BR" sz="18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Atrativo</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1466372442"/>
                  </a:ext>
                </a:extLst>
              </a:tr>
              <a:tr h="294290">
                <a:tc>
                  <a:txBody>
                    <a:bodyPr/>
                    <a:lstStyle/>
                    <a:p>
                      <a:pPr algn="ctr">
                        <a:lnSpc>
                          <a:spcPct val="100000"/>
                        </a:lnSpc>
                        <a:spcAft>
                          <a:spcPts val="0"/>
                        </a:spcAft>
                      </a:pPr>
                      <a:r>
                        <a:rPr lang="pt-BR" sz="1800" b="1">
                          <a:solidFill>
                            <a:schemeClr val="bg1"/>
                          </a:solidFill>
                          <a:effectLst/>
                        </a:rPr>
                        <a:t>RF #11</a:t>
                      </a:r>
                      <a:endParaRPr lang="pt-BR" sz="18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Atrativo</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3880373743"/>
                  </a:ext>
                </a:extLst>
              </a:tr>
              <a:tr h="294290">
                <a:tc>
                  <a:txBody>
                    <a:bodyPr/>
                    <a:lstStyle/>
                    <a:p>
                      <a:pPr algn="ctr">
                        <a:lnSpc>
                          <a:spcPct val="100000"/>
                        </a:lnSpc>
                        <a:spcAft>
                          <a:spcPts val="0"/>
                        </a:spcAft>
                      </a:pPr>
                      <a:r>
                        <a:rPr lang="pt-BR" sz="1800" b="1">
                          <a:solidFill>
                            <a:schemeClr val="bg1"/>
                          </a:solidFill>
                          <a:effectLst/>
                        </a:rPr>
                        <a:t>RF #12</a:t>
                      </a:r>
                      <a:endParaRPr lang="pt-BR" sz="18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Atrativo</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1474938689"/>
                  </a:ext>
                </a:extLst>
              </a:tr>
            </a:tbl>
          </a:graphicData>
        </a:graphic>
      </p:graphicFrame>
      <p:sp>
        <p:nvSpPr>
          <p:cNvPr id="5" name="CaixaDeTexto 4"/>
          <p:cNvSpPr txBox="1"/>
          <p:nvPr/>
        </p:nvSpPr>
        <p:spPr>
          <a:xfrm>
            <a:off x="9047780" y="4986826"/>
            <a:ext cx="2370392" cy="830997"/>
          </a:xfrm>
          <a:prstGeom prst="rect">
            <a:avLst/>
          </a:prstGeom>
          <a:noFill/>
        </p:spPr>
        <p:txBody>
          <a:bodyPr wrap="none" rtlCol="0">
            <a:spAutoFit/>
          </a:bodyPr>
          <a:lstStyle/>
          <a:p>
            <a:r>
              <a:rPr lang="pt-BR" sz="2400" dirty="0"/>
              <a:t>Deve ser feito: 09</a:t>
            </a:r>
          </a:p>
          <a:p>
            <a:r>
              <a:rPr lang="pt-BR" sz="2400" dirty="0"/>
              <a:t>Atrativo: 03</a:t>
            </a:r>
          </a:p>
        </p:txBody>
      </p:sp>
    </p:spTree>
    <p:extLst>
      <p:ext uri="{BB962C8B-B14F-4D97-AF65-F5344CB8AC3E}">
        <p14:creationId xmlns:p14="http://schemas.microsoft.com/office/powerpoint/2010/main" val="3091980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 – Módulo 07</a:t>
            </a:r>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178146905"/>
              </p:ext>
            </p:extLst>
          </p:nvPr>
        </p:nvGraphicFramePr>
        <p:xfrm>
          <a:off x="1944414" y="1776250"/>
          <a:ext cx="8597462" cy="4498426"/>
        </p:xfrm>
        <a:graphic>
          <a:graphicData uri="http://schemas.openxmlformats.org/drawingml/2006/table">
            <a:tbl>
              <a:tblPr firstRow="1" firstCol="1" bandRow="1">
                <a:tableStyleId>{5C22544A-7EE6-4342-B048-85BDC9FD1C3A}</a:tableStyleId>
              </a:tblPr>
              <a:tblGrid>
                <a:gridCol w="1187628">
                  <a:extLst>
                    <a:ext uri="{9D8B030D-6E8A-4147-A177-3AD203B41FA5}">
                      <a16:colId xmlns:a16="http://schemas.microsoft.com/office/drawing/2014/main" xmlns="" val="2628591037"/>
                    </a:ext>
                  </a:extLst>
                </a:gridCol>
                <a:gridCol w="7409834">
                  <a:extLst>
                    <a:ext uri="{9D8B030D-6E8A-4147-A177-3AD203B41FA5}">
                      <a16:colId xmlns:a16="http://schemas.microsoft.com/office/drawing/2014/main" xmlns="" val="2444243019"/>
                    </a:ext>
                  </a:extLst>
                </a:gridCol>
              </a:tblGrid>
              <a:tr h="4498426">
                <a:tc>
                  <a:txBody>
                    <a:bodyPr/>
                    <a:lstStyle/>
                    <a:p>
                      <a:pPr marL="457200" algn="ctr">
                        <a:lnSpc>
                          <a:spcPct val="100000"/>
                        </a:lnSpc>
                        <a:spcBef>
                          <a:spcPts val="400"/>
                        </a:spcBef>
                        <a:spcAft>
                          <a:spcPts val="0"/>
                        </a:spcAft>
                      </a:pPr>
                      <a:endParaRPr lang="pt-BR" sz="1800" dirty="0">
                        <a:effectLst/>
                      </a:endParaRPr>
                    </a:p>
                    <a:p>
                      <a:pPr marL="179388" indent="98425" algn="ctr">
                        <a:lnSpc>
                          <a:spcPct val="100000"/>
                        </a:lnSpc>
                        <a:spcBef>
                          <a:spcPts val="400"/>
                        </a:spcBef>
                        <a:spcAft>
                          <a:spcPts val="0"/>
                        </a:spcAft>
                      </a:pPr>
                      <a:endParaRPr lang="pt-BR" sz="1800" dirty="0">
                        <a:effectLst/>
                      </a:endParaRPr>
                    </a:p>
                    <a:p>
                      <a:pPr marL="179388" indent="98425" algn="ctr">
                        <a:lnSpc>
                          <a:spcPct val="100000"/>
                        </a:lnSpc>
                        <a:spcBef>
                          <a:spcPts val="400"/>
                        </a:spcBef>
                        <a:spcAft>
                          <a:spcPts val="0"/>
                        </a:spcAft>
                      </a:pPr>
                      <a:endParaRPr lang="pt-BR" sz="1800" dirty="0">
                        <a:effectLst/>
                      </a:endParaRPr>
                    </a:p>
                    <a:p>
                      <a:pPr marL="179388" indent="98425" algn="ctr">
                        <a:lnSpc>
                          <a:spcPct val="100000"/>
                        </a:lnSpc>
                        <a:spcBef>
                          <a:spcPts val="400"/>
                        </a:spcBef>
                        <a:spcAft>
                          <a:spcPts val="0"/>
                        </a:spcAft>
                      </a:pPr>
                      <a:endParaRPr lang="pt-BR" sz="1800" dirty="0">
                        <a:effectLst/>
                      </a:endParaRPr>
                    </a:p>
                    <a:p>
                      <a:pPr marL="179388" indent="98425" algn="ctr">
                        <a:lnSpc>
                          <a:spcPct val="100000"/>
                        </a:lnSpc>
                        <a:spcBef>
                          <a:spcPts val="400"/>
                        </a:spcBef>
                        <a:spcAft>
                          <a:spcPts val="0"/>
                        </a:spcAft>
                      </a:pPr>
                      <a:r>
                        <a:rPr lang="pt-BR" sz="1800" dirty="0">
                          <a:effectLst/>
                        </a:rPr>
                        <a:t>RF#05</a:t>
                      </a:r>
                      <a:endParaRPr lang="pt-BR" sz="1800" dirty="0">
                        <a:solidFill>
                          <a:srgbClr val="000000"/>
                        </a:solidFill>
                        <a:effectLst/>
                        <a:latin typeface="Times New Roman" panose="02020603050405020304" pitchFamily="18" charset="0"/>
                        <a:ea typeface="Times New Roman" panose="02020603050405020304" pitchFamily="18" charset="0"/>
                      </a:endParaRPr>
                    </a:p>
                  </a:txBody>
                  <a:tcPr marL="0" marR="180000" marT="792000" marB="0">
                    <a:solidFill>
                      <a:schemeClr val="accent2"/>
                    </a:solidFill>
                  </a:tcPr>
                </a:tc>
                <a:tc>
                  <a:txBody>
                    <a:bodyPr/>
                    <a:lstStyle/>
                    <a:p>
                      <a:pPr marL="457200" algn="just">
                        <a:lnSpc>
                          <a:spcPct val="100000"/>
                        </a:lnSpc>
                        <a:spcBef>
                          <a:spcPts val="400"/>
                        </a:spcBef>
                        <a:spcAft>
                          <a:spcPts val="0"/>
                        </a:spcAft>
                      </a:pPr>
                      <a:endParaRPr lang="pt-BR" sz="1800" dirty="0">
                        <a:effectLst/>
                      </a:endParaRPr>
                    </a:p>
                    <a:p>
                      <a:pPr marL="457200" algn="just">
                        <a:lnSpc>
                          <a:spcPct val="100000"/>
                        </a:lnSpc>
                        <a:spcBef>
                          <a:spcPts val="400"/>
                        </a:spcBef>
                        <a:spcAft>
                          <a:spcPts val="0"/>
                        </a:spcAft>
                      </a:pPr>
                      <a:endParaRPr lang="pt-BR" sz="1800" dirty="0">
                        <a:effectLst/>
                      </a:endParaRPr>
                    </a:p>
                    <a:p>
                      <a:pPr marL="457200" algn="just">
                        <a:lnSpc>
                          <a:spcPct val="100000"/>
                        </a:lnSpc>
                        <a:spcBef>
                          <a:spcPts val="400"/>
                        </a:spcBef>
                        <a:spcAft>
                          <a:spcPts val="0"/>
                        </a:spcAft>
                      </a:pPr>
                      <a:endParaRPr lang="pt-BR" sz="1800" dirty="0">
                        <a:effectLst/>
                      </a:endParaRPr>
                    </a:p>
                    <a:p>
                      <a:pPr marL="457200" algn="just">
                        <a:lnSpc>
                          <a:spcPct val="100000"/>
                        </a:lnSpc>
                        <a:spcBef>
                          <a:spcPts val="400"/>
                        </a:spcBef>
                        <a:spcAft>
                          <a:spcPts val="0"/>
                        </a:spcAft>
                      </a:pPr>
                      <a:r>
                        <a:rPr lang="pt-BR" sz="1800" dirty="0">
                          <a:effectLst/>
                        </a:rPr>
                        <a:t>O sistema deverá possibilitar ao nutricionista a criação de um cardápio alimentar (alimentos indicados, porções ideias, horário de ingestão e variações de alimentos), editá-lo (alterar os alimentos indicados, alterar a quantidade das porções ideais de acordo com o progresso ou regresso, flexibilização dos horários e intervalos de ingestão  e alterar a variação de alimentos), listar os alimentos, suas quantidade e melhor horário de ingestão por período de alimentação (café da manhã, almoço, lanche da tarde, café da tarde, janta, lanche da noite) e excluir.</a:t>
                      </a:r>
                      <a:endParaRPr lang="pt-BR" sz="1800" dirty="0">
                        <a:solidFill>
                          <a:srgbClr val="000000"/>
                        </a:solidFill>
                        <a:effectLst/>
                        <a:latin typeface="Times New Roman" panose="02020603050405020304" pitchFamily="18" charset="0"/>
                        <a:ea typeface="Times New Roman" panose="02020603050405020304" pitchFamily="18" charset="0"/>
                      </a:endParaRPr>
                    </a:p>
                  </a:txBody>
                  <a:tcPr marL="0" marR="288000" marT="0" marB="0">
                    <a:solidFill>
                      <a:schemeClr val="accent2"/>
                    </a:solidFill>
                  </a:tcPr>
                </a:tc>
                <a:extLst>
                  <a:ext uri="{0D108BD9-81ED-4DB2-BD59-A6C34878D82A}">
                    <a16:rowId xmlns:a16="http://schemas.microsoft.com/office/drawing/2014/main" xmlns="" val="872487852"/>
                  </a:ext>
                </a:extLst>
              </a:tr>
            </a:tbl>
          </a:graphicData>
        </a:graphic>
      </p:graphicFrame>
    </p:spTree>
    <p:extLst>
      <p:ext uri="{BB962C8B-B14F-4D97-AF65-F5344CB8AC3E}">
        <p14:creationId xmlns:p14="http://schemas.microsoft.com/office/powerpoint/2010/main" val="4163600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130531" y="3142520"/>
            <a:ext cx="10058400" cy="2144375"/>
          </a:xfrm>
        </p:spPr>
        <p:txBody>
          <a:bodyPr>
            <a:normAutofit/>
          </a:bodyPr>
          <a:lstStyle/>
          <a:p>
            <a:pPr algn="ctr"/>
            <a:r>
              <a:rPr lang="pt-BR" sz="2800" dirty="0">
                <a:solidFill>
                  <a:schemeClr val="accent2"/>
                </a:solidFill>
              </a:rPr>
              <a:t>Orientadores:</a:t>
            </a:r>
            <a:r>
              <a:rPr lang="pt-BR" sz="2800" dirty="0"/>
              <a:t> </a:t>
            </a:r>
            <a:r>
              <a:rPr lang="pt-BR" sz="2800" dirty="0">
                <a:solidFill>
                  <a:schemeClr val="tx1"/>
                </a:solidFill>
              </a:rPr>
              <a:t>Professor Breno </a:t>
            </a:r>
            <a:r>
              <a:rPr lang="pt-BR" sz="2800" dirty="0" err="1">
                <a:solidFill>
                  <a:schemeClr val="tx1"/>
                </a:solidFill>
              </a:rPr>
              <a:t>Lisi</a:t>
            </a:r>
            <a:r>
              <a:rPr lang="pt-BR" sz="2800" dirty="0">
                <a:solidFill>
                  <a:schemeClr val="tx1"/>
                </a:solidFill>
              </a:rPr>
              <a:t> Romano</a:t>
            </a:r>
          </a:p>
          <a:p>
            <a:pPr algn="ctr"/>
            <a:r>
              <a:rPr lang="pt-BR" sz="2800" dirty="0">
                <a:solidFill>
                  <a:schemeClr val="tx1"/>
                </a:solidFill>
              </a:rPr>
              <a:t>Luiz </a:t>
            </a:r>
            <a:r>
              <a:rPr lang="pt-BR" sz="2800" dirty="0" err="1">
                <a:solidFill>
                  <a:schemeClr val="tx1"/>
                </a:solidFill>
              </a:rPr>
              <a:t>Angelo</a:t>
            </a:r>
            <a:r>
              <a:rPr lang="pt-BR" sz="2800" dirty="0">
                <a:solidFill>
                  <a:schemeClr val="tx1"/>
                </a:solidFill>
              </a:rPr>
              <a:t> V. Francisco</a:t>
            </a:r>
          </a:p>
          <a:p>
            <a:pPr algn="ctr"/>
            <a:r>
              <a:rPr lang="pt-BR" sz="2800" dirty="0">
                <a:solidFill>
                  <a:schemeClr val="tx1"/>
                </a:solidFill>
              </a:rPr>
              <a:t>Ederson Borges</a:t>
            </a:r>
          </a:p>
          <a:p>
            <a:pPr algn="ctr"/>
            <a:endParaRPr lang="pt-BR" sz="2800" dirty="0"/>
          </a:p>
          <a:p>
            <a:endParaRPr lang="pt-BR" dirty="0"/>
          </a:p>
          <a:p>
            <a:endParaRPr lang="pt-BR" dirty="0"/>
          </a:p>
        </p:txBody>
      </p:sp>
      <p:sp>
        <p:nvSpPr>
          <p:cNvPr id="4" name="CaixaDeTexto 3"/>
          <p:cNvSpPr txBox="1"/>
          <p:nvPr/>
        </p:nvSpPr>
        <p:spPr>
          <a:xfrm>
            <a:off x="2006959" y="2183672"/>
            <a:ext cx="8682249" cy="584775"/>
          </a:xfrm>
          <a:prstGeom prst="rect">
            <a:avLst/>
          </a:prstGeom>
          <a:noFill/>
        </p:spPr>
        <p:txBody>
          <a:bodyPr wrap="none" rtlCol="0">
            <a:spAutoFit/>
          </a:bodyPr>
          <a:lstStyle/>
          <a:p>
            <a:pPr algn="r"/>
            <a:r>
              <a:rPr lang="pt-BR" sz="3200" dirty="0"/>
              <a:t>Turma de 2018 do Curso Integrado de Informática</a:t>
            </a:r>
          </a:p>
        </p:txBody>
      </p:sp>
    </p:spTree>
    <p:extLst>
      <p:ext uri="{BB962C8B-B14F-4D97-AF65-F5344CB8AC3E}">
        <p14:creationId xmlns:p14="http://schemas.microsoft.com/office/powerpoint/2010/main" val="2684092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 – Módulo 07</a:t>
            </a:r>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432541061"/>
              </p:ext>
            </p:extLst>
          </p:nvPr>
        </p:nvGraphicFramePr>
        <p:xfrm>
          <a:off x="2280744" y="1765745"/>
          <a:ext cx="6982933" cy="4466888"/>
        </p:xfrm>
        <a:graphic>
          <a:graphicData uri="http://schemas.openxmlformats.org/drawingml/2006/table">
            <a:tbl>
              <a:tblPr firstRow="1" firstCol="1" bandRow="1">
                <a:tableStyleId>{5C22544A-7EE6-4342-B048-85BDC9FD1C3A}</a:tableStyleId>
              </a:tblPr>
              <a:tblGrid>
                <a:gridCol w="3490524">
                  <a:extLst>
                    <a:ext uri="{9D8B030D-6E8A-4147-A177-3AD203B41FA5}">
                      <a16:colId xmlns:a16="http://schemas.microsoft.com/office/drawing/2014/main" xmlns="" val="1372961138"/>
                    </a:ext>
                  </a:extLst>
                </a:gridCol>
                <a:gridCol w="3492409">
                  <a:extLst>
                    <a:ext uri="{9D8B030D-6E8A-4147-A177-3AD203B41FA5}">
                      <a16:colId xmlns:a16="http://schemas.microsoft.com/office/drawing/2014/main" xmlns="" val="1205547744"/>
                    </a:ext>
                  </a:extLst>
                </a:gridCol>
              </a:tblGrid>
              <a:tr h="1340065">
                <a:tc>
                  <a:txBody>
                    <a:bodyPr/>
                    <a:lstStyle/>
                    <a:p>
                      <a:pPr algn="ctr">
                        <a:lnSpc>
                          <a:spcPct val="100000"/>
                        </a:lnSpc>
                        <a:spcAft>
                          <a:spcPts val="0"/>
                        </a:spcAft>
                      </a:pPr>
                      <a:r>
                        <a:rPr lang="pt-BR" sz="1800" b="1" dirty="0">
                          <a:solidFill>
                            <a:schemeClr val="bg1"/>
                          </a:solidFill>
                          <a:effectLst/>
                        </a:rPr>
                        <a:t>Identificador Requisito Funcional</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pt-BR" sz="1800" b="1">
                          <a:solidFill>
                            <a:schemeClr val="bg1"/>
                          </a:solidFill>
                          <a:effectLst/>
                        </a:rPr>
                        <a:t>Priorização</a:t>
                      </a:r>
                    </a:p>
                    <a:p>
                      <a:pPr algn="ctr">
                        <a:lnSpc>
                          <a:spcPct val="100000"/>
                        </a:lnSpc>
                        <a:spcAft>
                          <a:spcPts val="0"/>
                        </a:spcAft>
                      </a:pPr>
                      <a:r>
                        <a:rPr lang="pt-BR" sz="1800" b="1">
                          <a:solidFill>
                            <a:schemeClr val="bg1"/>
                          </a:solidFill>
                          <a:effectLst/>
                        </a:rPr>
                        <a:t>Final</a:t>
                      </a:r>
                      <a:endParaRPr lang="pt-BR" sz="18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6213612"/>
                  </a:ext>
                </a:extLst>
              </a:tr>
              <a:tr h="446689">
                <a:tc>
                  <a:txBody>
                    <a:bodyPr/>
                    <a:lstStyle/>
                    <a:p>
                      <a:pPr algn="ctr">
                        <a:lnSpc>
                          <a:spcPct val="100000"/>
                        </a:lnSpc>
                        <a:spcAft>
                          <a:spcPts val="0"/>
                        </a:spcAft>
                      </a:pPr>
                      <a:r>
                        <a:rPr lang="pt-BR" sz="1800" b="1">
                          <a:solidFill>
                            <a:schemeClr val="bg1"/>
                          </a:solidFill>
                          <a:effectLst/>
                        </a:rPr>
                        <a:t>RF #01</a:t>
                      </a:r>
                      <a:endParaRPr lang="pt-BR" sz="18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Deve ser feito</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2716239918"/>
                  </a:ext>
                </a:extLst>
              </a:tr>
              <a:tr h="446689">
                <a:tc>
                  <a:txBody>
                    <a:bodyPr/>
                    <a:lstStyle/>
                    <a:p>
                      <a:pPr algn="ctr">
                        <a:lnSpc>
                          <a:spcPct val="100000"/>
                        </a:lnSpc>
                        <a:spcAft>
                          <a:spcPts val="0"/>
                        </a:spcAft>
                      </a:pPr>
                      <a:r>
                        <a:rPr lang="pt-BR" sz="1800" b="1" dirty="0">
                          <a:solidFill>
                            <a:schemeClr val="bg1"/>
                          </a:solidFill>
                          <a:effectLst/>
                        </a:rPr>
                        <a:t>RF #02</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Deve ser feito</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566197336"/>
                  </a:ext>
                </a:extLst>
              </a:tr>
              <a:tr h="446689">
                <a:tc>
                  <a:txBody>
                    <a:bodyPr/>
                    <a:lstStyle/>
                    <a:p>
                      <a:pPr algn="ctr">
                        <a:lnSpc>
                          <a:spcPct val="100000"/>
                        </a:lnSpc>
                        <a:spcAft>
                          <a:spcPts val="0"/>
                        </a:spcAft>
                      </a:pPr>
                      <a:r>
                        <a:rPr lang="pt-BR" sz="1800" b="1" dirty="0">
                          <a:solidFill>
                            <a:schemeClr val="bg1"/>
                          </a:solidFill>
                          <a:effectLst/>
                        </a:rPr>
                        <a:t>RF #03</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Performance</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2707699967"/>
                  </a:ext>
                </a:extLst>
              </a:tr>
              <a:tr h="446689">
                <a:tc>
                  <a:txBody>
                    <a:bodyPr/>
                    <a:lstStyle/>
                    <a:p>
                      <a:pPr algn="ctr">
                        <a:lnSpc>
                          <a:spcPct val="100000"/>
                        </a:lnSpc>
                        <a:spcAft>
                          <a:spcPts val="0"/>
                        </a:spcAft>
                      </a:pPr>
                      <a:r>
                        <a:rPr lang="pt-BR" sz="1800" b="1">
                          <a:solidFill>
                            <a:schemeClr val="bg1"/>
                          </a:solidFill>
                          <a:effectLst/>
                        </a:rPr>
                        <a:t>RF #04</a:t>
                      </a:r>
                      <a:endParaRPr lang="pt-BR" sz="18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Deve ser feito</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1686850467"/>
                  </a:ext>
                </a:extLst>
              </a:tr>
              <a:tr h="446689">
                <a:tc>
                  <a:txBody>
                    <a:bodyPr/>
                    <a:lstStyle/>
                    <a:p>
                      <a:pPr algn="ctr">
                        <a:lnSpc>
                          <a:spcPct val="100000"/>
                        </a:lnSpc>
                        <a:spcAft>
                          <a:spcPts val="0"/>
                        </a:spcAft>
                      </a:pPr>
                      <a:r>
                        <a:rPr lang="pt-BR" sz="1800" b="1">
                          <a:solidFill>
                            <a:schemeClr val="bg1"/>
                          </a:solidFill>
                          <a:effectLst/>
                        </a:rPr>
                        <a:t>RF #05</a:t>
                      </a:r>
                      <a:endParaRPr lang="pt-BR" sz="18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Performance</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3748442273"/>
                  </a:ext>
                </a:extLst>
              </a:tr>
              <a:tr h="446689">
                <a:tc>
                  <a:txBody>
                    <a:bodyPr/>
                    <a:lstStyle/>
                    <a:p>
                      <a:pPr algn="ctr">
                        <a:lnSpc>
                          <a:spcPct val="100000"/>
                        </a:lnSpc>
                        <a:spcAft>
                          <a:spcPts val="0"/>
                        </a:spcAft>
                      </a:pPr>
                      <a:r>
                        <a:rPr lang="pt-BR" sz="1800" b="1" dirty="0">
                          <a:solidFill>
                            <a:schemeClr val="bg1"/>
                          </a:solidFill>
                          <a:effectLst/>
                        </a:rPr>
                        <a:t>RF #06</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Performance</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2018349139"/>
                  </a:ext>
                </a:extLst>
              </a:tr>
              <a:tr h="446689">
                <a:tc>
                  <a:txBody>
                    <a:bodyPr/>
                    <a:lstStyle/>
                    <a:p>
                      <a:pPr algn="ctr">
                        <a:lnSpc>
                          <a:spcPct val="100000"/>
                        </a:lnSpc>
                        <a:spcAft>
                          <a:spcPts val="0"/>
                        </a:spcAft>
                      </a:pPr>
                      <a:r>
                        <a:rPr lang="pt-BR" sz="1800" b="1">
                          <a:solidFill>
                            <a:schemeClr val="bg1"/>
                          </a:solidFill>
                          <a:effectLst/>
                        </a:rPr>
                        <a:t>RF #07</a:t>
                      </a:r>
                      <a:endParaRPr lang="pt-BR" sz="1800" b="1">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tc>
                  <a:txBody>
                    <a:bodyPr/>
                    <a:lstStyle/>
                    <a:p>
                      <a:pPr algn="ctr">
                        <a:lnSpc>
                          <a:spcPct val="100000"/>
                        </a:lnSpc>
                        <a:spcAft>
                          <a:spcPts val="0"/>
                        </a:spcAft>
                      </a:pPr>
                      <a:r>
                        <a:rPr lang="en-US" sz="1800" b="1" dirty="0">
                          <a:solidFill>
                            <a:schemeClr val="bg1"/>
                          </a:solidFill>
                          <a:effectLst/>
                        </a:rPr>
                        <a:t>Performance</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2"/>
                    </a:solidFill>
                  </a:tcPr>
                </a:tc>
                <a:extLst>
                  <a:ext uri="{0D108BD9-81ED-4DB2-BD59-A6C34878D82A}">
                    <a16:rowId xmlns:a16="http://schemas.microsoft.com/office/drawing/2014/main" xmlns="" val="1833467769"/>
                  </a:ext>
                </a:extLst>
              </a:tr>
            </a:tbl>
          </a:graphicData>
        </a:graphic>
      </p:graphicFrame>
      <p:sp>
        <p:nvSpPr>
          <p:cNvPr id="5" name="CaixaDeTexto 4"/>
          <p:cNvSpPr txBox="1"/>
          <p:nvPr/>
        </p:nvSpPr>
        <p:spPr>
          <a:xfrm>
            <a:off x="9263678" y="4726595"/>
            <a:ext cx="2370392" cy="830997"/>
          </a:xfrm>
          <a:prstGeom prst="rect">
            <a:avLst/>
          </a:prstGeom>
          <a:noFill/>
        </p:spPr>
        <p:txBody>
          <a:bodyPr wrap="none" rtlCol="0">
            <a:spAutoFit/>
          </a:bodyPr>
          <a:lstStyle/>
          <a:p>
            <a:r>
              <a:rPr lang="pt-BR" sz="2400" dirty="0"/>
              <a:t>Deve ser feito: 03</a:t>
            </a:r>
          </a:p>
          <a:p>
            <a:r>
              <a:rPr lang="pt-BR" sz="2400" dirty="0"/>
              <a:t>Performance: 04</a:t>
            </a:r>
          </a:p>
        </p:txBody>
      </p:sp>
    </p:spTree>
    <p:extLst>
      <p:ext uri="{BB962C8B-B14F-4D97-AF65-F5344CB8AC3E}">
        <p14:creationId xmlns:p14="http://schemas.microsoft.com/office/powerpoint/2010/main" val="358875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a:t>
            </a:r>
          </a:p>
        </p:txBody>
      </p:sp>
      <p:sp>
        <p:nvSpPr>
          <p:cNvPr id="3" name="Espaço Reservado para Conteúdo 2"/>
          <p:cNvSpPr>
            <a:spLocks noGrp="1"/>
          </p:cNvSpPr>
          <p:nvPr>
            <p:ph idx="1"/>
          </p:nvPr>
        </p:nvSpPr>
        <p:spPr>
          <a:xfrm>
            <a:off x="1097280" y="1845734"/>
            <a:ext cx="10058400" cy="1801356"/>
          </a:xfrm>
        </p:spPr>
        <p:txBody>
          <a:bodyPr>
            <a:noAutofit/>
          </a:bodyPr>
          <a:lstStyle/>
          <a:p>
            <a:pPr marL="0" indent="0" algn="just">
              <a:lnSpc>
                <a:spcPct val="120000"/>
              </a:lnSpc>
              <a:buNone/>
            </a:pPr>
            <a:r>
              <a:rPr lang="pt-BR" sz="2400" dirty="0">
                <a:solidFill>
                  <a:schemeClr val="tx1"/>
                </a:solidFill>
                <a:cs typeface="Arial" panose="020B0604020202020204" pitchFamily="34" charset="0"/>
              </a:rPr>
              <a:t>Um diagrama de Caso de Uso tem como objetivo descrever o uso de todas as funcionalidades de um sistema, representando a interação do usuário com o sistema. O diagrama de Casos de Uso é composto pelos seguintes elementos:</a:t>
            </a:r>
          </a:p>
          <a:p>
            <a:pPr marL="0" indent="0">
              <a:buNone/>
            </a:pPr>
            <a:endParaRPr lang="pt-BR" sz="1600" b="1" dirty="0">
              <a:cs typeface="Arial" panose="020B0604020202020204" pitchFamily="34" charset="0"/>
            </a:endParaRPr>
          </a:p>
          <a:p>
            <a:endParaRPr lang="pt-BR" sz="1400" dirty="0"/>
          </a:p>
        </p:txBody>
      </p:sp>
      <p:pic>
        <p:nvPicPr>
          <p:cNvPr id="4" name="Imagem 3"/>
          <p:cNvPicPr>
            <a:picLocks noChangeAspect="1"/>
          </p:cNvPicPr>
          <p:nvPr/>
        </p:nvPicPr>
        <p:blipFill>
          <a:blip r:embed="rId2"/>
          <a:stretch>
            <a:fillRect/>
          </a:stretch>
        </p:blipFill>
        <p:spPr>
          <a:xfrm>
            <a:off x="3165737" y="4278203"/>
            <a:ext cx="390269" cy="691841"/>
          </a:xfrm>
          <a:prstGeom prst="rect">
            <a:avLst/>
          </a:prstGeom>
        </p:spPr>
      </p:pic>
      <p:sp>
        <p:nvSpPr>
          <p:cNvPr id="5" name="CaixaDeTexto 4"/>
          <p:cNvSpPr txBox="1"/>
          <p:nvPr/>
        </p:nvSpPr>
        <p:spPr>
          <a:xfrm>
            <a:off x="1565649" y="3647090"/>
            <a:ext cx="3440783" cy="2215991"/>
          </a:xfrm>
          <a:prstGeom prst="rect">
            <a:avLst/>
          </a:prstGeom>
          <a:noFill/>
        </p:spPr>
        <p:txBody>
          <a:bodyPr wrap="square" rtlCol="0">
            <a:spAutoFit/>
          </a:bodyPr>
          <a:lstStyle/>
          <a:p>
            <a:pPr marL="342900" indent="-342900" algn="just">
              <a:buFont typeface="Arial" panose="020B0604020202020204" pitchFamily="34" charset="0"/>
              <a:buChar char="•"/>
            </a:pPr>
            <a:r>
              <a:rPr lang="pt-BR" sz="2400" dirty="0"/>
              <a:t>Casos de Uso</a:t>
            </a:r>
          </a:p>
          <a:p>
            <a:pPr marL="342900" indent="-342900" algn="just">
              <a:buFont typeface="Arial" panose="020B0604020202020204" pitchFamily="34" charset="0"/>
              <a:buChar char="•"/>
            </a:pPr>
            <a:endParaRPr lang="pt-BR" sz="2400" dirty="0"/>
          </a:p>
          <a:p>
            <a:pPr marL="342900" indent="-342900" algn="just">
              <a:buFont typeface="Arial" panose="020B0604020202020204" pitchFamily="34" charset="0"/>
              <a:buChar char="•"/>
            </a:pPr>
            <a:r>
              <a:rPr lang="pt-BR" sz="2400" dirty="0"/>
              <a:t> Atores </a:t>
            </a:r>
          </a:p>
          <a:p>
            <a:pPr marL="342900" indent="-342900" algn="just">
              <a:buFont typeface="Arial" panose="020B0604020202020204" pitchFamily="34" charset="0"/>
              <a:buChar char="•"/>
            </a:pPr>
            <a:endParaRPr lang="pt-BR" sz="2400" dirty="0"/>
          </a:p>
          <a:p>
            <a:pPr marL="342900" indent="-342900" algn="just">
              <a:buFont typeface="Arial" panose="020B0604020202020204" pitchFamily="34" charset="0"/>
              <a:buChar char="•"/>
            </a:pPr>
            <a:r>
              <a:rPr lang="pt-BR" sz="2400" dirty="0"/>
              <a:t>Relacionamentos</a:t>
            </a:r>
          </a:p>
          <a:p>
            <a:pPr algn="just"/>
            <a:endParaRPr lang="pt-BR" dirty="0"/>
          </a:p>
        </p:txBody>
      </p:sp>
      <p:pic>
        <p:nvPicPr>
          <p:cNvPr id="6" name="Imagem 5"/>
          <p:cNvPicPr>
            <a:picLocks noChangeAspect="1"/>
          </p:cNvPicPr>
          <p:nvPr/>
        </p:nvPicPr>
        <p:blipFill rotWithShape="1">
          <a:blip r:embed="rId3"/>
          <a:srcRect l="11667" r="8889"/>
          <a:stretch/>
        </p:blipFill>
        <p:spPr>
          <a:xfrm>
            <a:off x="4126768" y="4817689"/>
            <a:ext cx="1348033" cy="1045392"/>
          </a:xfrm>
          <a:prstGeom prst="rect">
            <a:avLst/>
          </a:prstGeom>
        </p:spPr>
      </p:pic>
    </p:spTree>
    <p:extLst>
      <p:ext uri="{BB962C8B-B14F-4D97-AF65-F5344CB8AC3E}">
        <p14:creationId xmlns:p14="http://schemas.microsoft.com/office/powerpoint/2010/main" val="2259248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Diagrama de Caso de Uso – Módulo 01</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797270"/>
            <a:ext cx="10058400" cy="436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aixaDeTexto 3"/>
          <p:cNvSpPr txBox="1"/>
          <p:nvPr/>
        </p:nvSpPr>
        <p:spPr>
          <a:xfrm>
            <a:off x="6644247" y="5097054"/>
            <a:ext cx="4096955" cy="830997"/>
          </a:xfrm>
          <a:prstGeom prst="rect">
            <a:avLst/>
          </a:prstGeom>
          <a:noFill/>
        </p:spPr>
        <p:txBody>
          <a:bodyPr wrap="none" rtlCol="0">
            <a:spAutoFit/>
          </a:bodyPr>
          <a:lstStyle/>
          <a:p>
            <a:r>
              <a:rPr lang="pt-BR" sz="2400" dirty="0"/>
              <a:t>Quantidade de atores: 05</a:t>
            </a:r>
          </a:p>
          <a:p>
            <a:r>
              <a:rPr lang="pt-BR" sz="2400" dirty="0"/>
              <a:t>Quantidade de caso de uso: 17 </a:t>
            </a:r>
          </a:p>
        </p:txBody>
      </p:sp>
    </p:spTree>
    <p:extLst>
      <p:ext uri="{BB962C8B-B14F-4D97-AF65-F5344CB8AC3E}">
        <p14:creationId xmlns:p14="http://schemas.microsoft.com/office/powerpoint/2010/main" val="3438125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756419"/>
            <a:ext cx="4494223" cy="1198506"/>
          </a:xfrm>
        </p:spPr>
        <p:txBody>
          <a:bodyPr/>
          <a:lstStyle/>
          <a:p>
            <a:pPr lvl="1" algn="l" rtl="0">
              <a:lnSpc>
                <a:spcPct val="85000"/>
              </a:lnSpc>
              <a:spcBef>
                <a:spcPct val="0"/>
              </a:spcBef>
            </a:pPr>
            <a:r>
              <a:rPr lang="pt-BR" sz="4800" b="1" dirty="0" err="1">
                <a:solidFill>
                  <a:schemeClr val="tx1">
                    <a:lumMod val="75000"/>
                    <a:lumOff val="25000"/>
                  </a:schemeClr>
                </a:solidFill>
                <a:latin typeface="+mj-lt"/>
                <a:cs typeface="Calibri Light" panose="020F0302020204030204" pitchFamily="34" charset="0"/>
              </a:rPr>
              <a:t>Logar</a:t>
            </a:r>
            <a:r>
              <a:rPr lang="pt-BR" sz="4800" b="1" dirty="0">
                <a:solidFill>
                  <a:schemeClr val="tx1">
                    <a:lumMod val="75000"/>
                    <a:lumOff val="25000"/>
                  </a:schemeClr>
                </a:solidFill>
                <a:latin typeface="+mj-lt"/>
                <a:cs typeface="Calibri Light" panose="020F0302020204030204" pitchFamily="34" charset="0"/>
              </a:rPr>
              <a:t> no sistema</a:t>
            </a:r>
            <a:r>
              <a:rPr lang="pt-BR" sz="1800" b="1" dirty="0"/>
              <a:t/>
            </a:r>
            <a:br>
              <a:rPr lang="pt-BR" sz="1800" b="1" dirty="0"/>
            </a:br>
            <a:endParaRPr lang="pt-BR"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786761"/>
            <a:ext cx="10088344" cy="4424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96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24606" y="507320"/>
            <a:ext cx="4887310" cy="1450757"/>
          </a:xfrm>
        </p:spPr>
        <p:txBody>
          <a:bodyPr/>
          <a:lstStyle/>
          <a:p>
            <a:pPr lvl="1" algn="l" rtl="0">
              <a:lnSpc>
                <a:spcPct val="85000"/>
              </a:lnSpc>
              <a:spcBef>
                <a:spcPct val="0"/>
              </a:spcBef>
            </a:pPr>
            <a:r>
              <a:rPr lang="x-none" sz="4800" b="1" dirty="0">
                <a:solidFill>
                  <a:schemeClr val="tx1">
                    <a:lumMod val="75000"/>
                    <a:lumOff val="25000"/>
                  </a:schemeClr>
                </a:solidFill>
                <a:latin typeface="Calibri Light" panose="020F0302020204030204" pitchFamily="34" charset="0"/>
                <a:cs typeface="Calibri Light" panose="020F0302020204030204" pitchFamily="34" charset="0"/>
              </a:rPr>
              <a:t>Realizar Cadastro</a:t>
            </a:r>
            <a:r>
              <a:rPr lang="pt-BR" sz="1800" b="1" dirty="0"/>
              <a:t/>
            </a:r>
            <a:br>
              <a:rPr lang="pt-BR" sz="1800" b="1" dirty="0"/>
            </a:br>
            <a:endParaRPr lang="pt-BR"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2262" y="1786760"/>
            <a:ext cx="9459309" cy="443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378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Diagrama de Caso de Uso – Módulo 04</a:t>
            </a:r>
          </a:p>
        </p:txBody>
      </p:sp>
      <p:pic>
        <p:nvPicPr>
          <p:cNvPr id="8" name="Espaço Reservado para Conteúdo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97281" y="1786761"/>
            <a:ext cx="10058400" cy="4550977"/>
          </a:xfrm>
        </p:spPr>
      </p:pic>
      <p:sp>
        <p:nvSpPr>
          <p:cNvPr id="9" name="CaixaDeTexto 8"/>
          <p:cNvSpPr txBox="1"/>
          <p:nvPr/>
        </p:nvSpPr>
        <p:spPr>
          <a:xfrm>
            <a:off x="7701658" y="5629852"/>
            <a:ext cx="3454022" cy="707886"/>
          </a:xfrm>
          <a:prstGeom prst="rect">
            <a:avLst/>
          </a:prstGeom>
          <a:noFill/>
        </p:spPr>
        <p:txBody>
          <a:bodyPr wrap="none" rtlCol="0">
            <a:spAutoFit/>
          </a:bodyPr>
          <a:lstStyle/>
          <a:p>
            <a:r>
              <a:rPr lang="pt-BR" sz="2000" dirty="0"/>
              <a:t>Quantidade de atores: 05</a:t>
            </a:r>
          </a:p>
          <a:p>
            <a:r>
              <a:rPr lang="pt-BR" sz="2000" dirty="0"/>
              <a:t>Quantidade de Caso de Uso: 26</a:t>
            </a:r>
          </a:p>
        </p:txBody>
      </p:sp>
    </p:spTree>
    <p:extLst>
      <p:ext uri="{BB962C8B-B14F-4D97-AF65-F5344CB8AC3E}">
        <p14:creationId xmlns:p14="http://schemas.microsoft.com/office/powerpoint/2010/main" val="123622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lvl="1" algn="l" rtl="0">
              <a:lnSpc>
                <a:spcPct val="85000"/>
              </a:lnSpc>
              <a:spcBef>
                <a:spcPct val="0"/>
              </a:spcBef>
            </a:pPr>
            <a:r>
              <a:rPr lang="x-none" sz="4800" b="1" dirty="0">
                <a:latin typeface="+mj-lt"/>
                <a:cs typeface="Times New Roman" panose="02020603050405020304" pitchFamily="18" charset="0"/>
              </a:rPr>
              <a:t>Efetuar </a:t>
            </a:r>
            <a:r>
              <a:rPr lang="pt-BR" sz="4800" b="1" dirty="0">
                <a:latin typeface="+mj-lt"/>
                <a:cs typeface="Times New Roman" panose="02020603050405020304" pitchFamily="18" charset="0"/>
              </a:rPr>
              <a:t>p</a:t>
            </a:r>
            <a:r>
              <a:rPr lang="x-none" sz="4800" b="1" dirty="0">
                <a:latin typeface="+mj-lt"/>
                <a:cs typeface="Times New Roman" panose="02020603050405020304" pitchFamily="18" charset="0"/>
              </a:rPr>
              <a:t>erfil de </a:t>
            </a:r>
            <a:r>
              <a:rPr lang="pt-BR" sz="4800" b="1" dirty="0">
                <a:latin typeface="+mj-lt"/>
                <a:cs typeface="Times New Roman" panose="02020603050405020304" pitchFamily="18" charset="0"/>
              </a:rPr>
              <a:t>t</a:t>
            </a:r>
            <a:r>
              <a:rPr lang="x-none" sz="4800" b="1" dirty="0">
                <a:latin typeface="+mj-lt"/>
                <a:cs typeface="Times New Roman" panose="02020603050405020304" pitchFamily="18" charset="0"/>
              </a:rPr>
              <a:t>reinamento</a:t>
            </a:r>
            <a:r>
              <a:rPr lang="pt-BR" sz="4800" b="1" dirty="0">
                <a:latin typeface="+mj-lt"/>
                <a:cs typeface="Times New Roman" panose="02020603050405020304" pitchFamily="18" charset="0"/>
              </a:rPr>
              <a:t> – Módulo 04 </a:t>
            </a:r>
            <a:r>
              <a:rPr lang="pt-BR" sz="1800" b="1" dirty="0"/>
              <a:t/>
            </a:r>
            <a:br>
              <a:rPr lang="pt-BR" sz="1800" b="1" dirty="0"/>
            </a:br>
            <a:endParaRPr lang="pt-B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765739"/>
            <a:ext cx="10058400" cy="4414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9843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486299"/>
            <a:ext cx="10058400" cy="1450757"/>
          </a:xfrm>
        </p:spPr>
        <p:txBody>
          <a:bodyPr/>
          <a:lstStyle/>
          <a:p>
            <a:pPr lvl="1" algn="l" rtl="0">
              <a:lnSpc>
                <a:spcPct val="85000"/>
              </a:lnSpc>
              <a:spcBef>
                <a:spcPct val="0"/>
              </a:spcBef>
            </a:pPr>
            <a:r>
              <a:rPr lang="pt-BR" sz="4800" b="1" dirty="0">
                <a:latin typeface="Calibri Light" panose="020F0302020204030204" pitchFamily="34" charset="0"/>
                <a:cs typeface="Calibri Light" panose="020F0302020204030204" pitchFamily="34" charset="0"/>
              </a:rPr>
              <a:t>Editar perfil de treinamento </a:t>
            </a:r>
            <a:r>
              <a:rPr lang="pt-BR" sz="1800" b="1" dirty="0"/>
              <a:t/>
            </a:r>
            <a:br>
              <a:rPr lang="pt-BR" sz="1800" b="1" dirty="0"/>
            </a:br>
            <a:endParaRPr lang="pt-BR" dirty="0"/>
          </a:p>
        </p:txBody>
      </p:sp>
      <p:pic>
        <p:nvPicPr>
          <p:cNvPr id="8194" name="Picture 2" descr="Editar Perfil de Treinamen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765740"/>
            <a:ext cx="10058400" cy="451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6493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Diagrama de Caso de Uso – Módulo 07</a:t>
            </a:r>
          </a:p>
        </p:txBody>
      </p:sp>
      <p:pic>
        <p:nvPicPr>
          <p:cNvPr id="4" name="Espaço Reservado para Conteúdo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704193" y="1836835"/>
            <a:ext cx="9084771" cy="4427331"/>
          </a:xfrm>
          <a:prstGeom prst="rect">
            <a:avLst/>
          </a:prstGeom>
        </p:spPr>
      </p:pic>
      <p:sp>
        <p:nvSpPr>
          <p:cNvPr id="5" name="CaixaDeTexto 4"/>
          <p:cNvSpPr txBox="1"/>
          <p:nvPr/>
        </p:nvSpPr>
        <p:spPr>
          <a:xfrm>
            <a:off x="9788965" y="4285746"/>
            <a:ext cx="2276912" cy="1631216"/>
          </a:xfrm>
          <a:prstGeom prst="rect">
            <a:avLst/>
          </a:prstGeom>
          <a:noFill/>
        </p:spPr>
        <p:txBody>
          <a:bodyPr wrap="square" rtlCol="0">
            <a:spAutoFit/>
          </a:bodyPr>
          <a:lstStyle/>
          <a:p>
            <a:r>
              <a:rPr lang="pt-BR" sz="2000" dirty="0"/>
              <a:t>Quantidade de atores: 05</a:t>
            </a:r>
          </a:p>
          <a:p>
            <a:endParaRPr lang="pt-BR" sz="2000" dirty="0"/>
          </a:p>
          <a:p>
            <a:r>
              <a:rPr lang="pt-BR" sz="2000" dirty="0"/>
              <a:t>Quantidade de caso de uso: 24</a:t>
            </a:r>
          </a:p>
        </p:txBody>
      </p:sp>
    </p:spTree>
    <p:extLst>
      <p:ext uri="{BB962C8B-B14F-4D97-AF65-F5344CB8AC3E}">
        <p14:creationId xmlns:p14="http://schemas.microsoft.com/office/powerpoint/2010/main" val="3613665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7790" y="622934"/>
            <a:ext cx="10058400" cy="1450757"/>
          </a:xfrm>
        </p:spPr>
        <p:txBody>
          <a:bodyPr>
            <a:normAutofit fontScale="90000"/>
          </a:bodyPr>
          <a:lstStyle/>
          <a:p>
            <a:pPr lvl="1" algn="l" rtl="0">
              <a:lnSpc>
                <a:spcPct val="85000"/>
              </a:lnSpc>
              <a:spcBef>
                <a:spcPct val="0"/>
              </a:spcBef>
            </a:pPr>
            <a:r>
              <a:rPr lang="pt-BR" sz="4800" b="1" dirty="0">
                <a:latin typeface="+mj-lt"/>
              </a:rPr>
              <a:t>Registrar disponibilidade de horário para consulta</a:t>
            </a:r>
            <a:r>
              <a:rPr lang="pt-BR" sz="1800" b="1" dirty="0"/>
              <a:t/>
            </a:r>
            <a:br>
              <a:rPr lang="pt-BR" sz="1800" b="1" dirty="0"/>
            </a:br>
            <a:endParaRPr lang="pt-BR" dirty="0"/>
          </a:p>
        </p:txBody>
      </p:sp>
      <p:pic>
        <p:nvPicPr>
          <p:cNvPr id="4" name="Espaço Reservado para Conteúdo 3"/>
          <p:cNvPicPr>
            <a:picLocks noGrp="1"/>
          </p:cNvPicPr>
          <p:nvPr>
            <p:ph idx="1"/>
          </p:nvPr>
        </p:nvPicPr>
        <p:blipFill rotWithShape="1">
          <a:blip r:embed="rId2">
            <a:extLst>
              <a:ext uri="{28A0092B-C50C-407E-A947-70E740481C1C}">
                <a14:useLocalDpi xmlns:a14="http://schemas.microsoft.com/office/drawing/2010/main" val="0"/>
              </a:ext>
            </a:extLst>
          </a:blip>
          <a:srcRect t="15120" r="1295" b="4952"/>
          <a:stretch/>
        </p:blipFill>
        <p:spPr>
          <a:xfrm>
            <a:off x="1107790" y="1797269"/>
            <a:ext cx="9928072" cy="4445875"/>
          </a:xfrm>
          <a:prstGeom prst="rect">
            <a:avLst/>
          </a:prstGeom>
        </p:spPr>
      </p:pic>
    </p:spTree>
    <p:extLst>
      <p:ext uri="{BB962C8B-B14F-4D97-AF65-F5344CB8AC3E}">
        <p14:creationId xmlns:p14="http://schemas.microsoft.com/office/powerpoint/2010/main" val="2293066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xmlns="" id="{F9EEA4D0-8F02-4A3E-9CD4-C59C07096F92}"/>
              </a:ext>
            </a:extLst>
          </p:cNvPr>
          <p:cNvSpPr>
            <a:spLocks noGrp="1"/>
          </p:cNvSpPr>
          <p:nvPr>
            <p:ph type="title"/>
          </p:nvPr>
        </p:nvSpPr>
        <p:spPr>
          <a:xfrm>
            <a:off x="1178417" y="915696"/>
            <a:ext cx="10058400" cy="964276"/>
          </a:xfrm>
        </p:spPr>
        <p:txBody>
          <a:bodyPr>
            <a:normAutofit/>
          </a:bodyPr>
          <a:lstStyle/>
          <a:p>
            <a:r>
              <a:rPr lang="pt-BR" dirty="0"/>
              <a:t>Sobre o projeto</a:t>
            </a:r>
          </a:p>
        </p:txBody>
      </p:sp>
      <p:sp>
        <p:nvSpPr>
          <p:cNvPr id="2" name="CaixaDeTexto 1"/>
          <p:cNvSpPr txBox="1"/>
          <p:nvPr/>
        </p:nvSpPr>
        <p:spPr>
          <a:xfrm>
            <a:off x="1178418" y="1660268"/>
            <a:ext cx="10058400" cy="4893647"/>
          </a:xfrm>
          <a:prstGeom prst="rect">
            <a:avLst/>
          </a:prstGeom>
          <a:noFill/>
        </p:spPr>
        <p:txBody>
          <a:bodyPr wrap="square" rtlCol="0">
            <a:spAutoFit/>
          </a:bodyPr>
          <a:lstStyle/>
          <a:p>
            <a:pPr algn="just">
              <a:lnSpc>
                <a:spcPct val="150000"/>
              </a:lnSpc>
            </a:pPr>
            <a:r>
              <a:rPr lang="pt-BR" sz="2400" dirty="0"/>
              <a:t>O projeto Mais Saúde São João, visa desenvolver um aplicativo para uso populacional, visando o cuidado pessoal principalmente, através do esporte e alimentação. Esta ideia teve início com a observação da necessidade de uma atenção mais específica á saúde do cidadão sanjoanense, visando  todas as faixas etárias, afim de promover uma melhoria na vitalidade dos moradores.</a:t>
            </a:r>
            <a:endParaRPr lang="pt-BR" sz="2200" dirty="0"/>
          </a:p>
          <a:p>
            <a:pPr algn="just">
              <a:lnSpc>
                <a:spcPct val="150000"/>
              </a:lnSpc>
            </a:pPr>
            <a:r>
              <a:rPr lang="pt-BR" sz="2400" b="1" dirty="0"/>
              <a:t>Público-alvo:</a:t>
            </a:r>
            <a:r>
              <a:rPr lang="pt-BR" sz="2400" dirty="0"/>
              <a:t> O projeto Mais Saúde busca atingir todos os públicos populacionais, exceto o público infantil. Buscando assim uma melhoria na qualidade de vida da população.</a:t>
            </a:r>
          </a:p>
          <a:p>
            <a:pPr algn="just"/>
            <a:endParaRPr lang="pt-BR" sz="2400" dirty="0"/>
          </a:p>
        </p:txBody>
      </p:sp>
    </p:spTree>
    <p:extLst>
      <p:ext uri="{BB962C8B-B14F-4D97-AF65-F5344CB8AC3E}">
        <p14:creationId xmlns:p14="http://schemas.microsoft.com/office/powerpoint/2010/main" val="1681229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lvl="1" algn="l" rtl="0">
              <a:lnSpc>
                <a:spcPct val="85000"/>
              </a:lnSpc>
              <a:spcBef>
                <a:spcPct val="0"/>
              </a:spcBef>
            </a:pPr>
            <a:r>
              <a:rPr lang="pt-BR" sz="4800" b="1" dirty="0">
                <a:latin typeface="Calibri Light" panose="020F0302020204030204" pitchFamily="34" charset="0"/>
                <a:cs typeface="Calibri Light" panose="020F0302020204030204" pitchFamily="34" charset="0"/>
              </a:rPr>
              <a:t>Visualizar todas as consultas marcadas/desmarcadas</a:t>
            </a:r>
            <a:r>
              <a:rPr lang="pt-BR" sz="1800" b="1" dirty="0"/>
              <a:t/>
            </a:r>
            <a:br>
              <a:rPr lang="pt-BR" sz="1800" b="1" dirty="0"/>
            </a:br>
            <a:endParaRPr lang="pt-BR" dirty="0"/>
          </a:p>
        </p:txBody>
      </p:sp>
      <p:pic>
        <p:nvPicPr>
          <p:cNvPr id="4" name="Espaço Reservado para Conteúdo 3"/>
          <p:cNvPicPr>
            <a:picLocks noGrp="1"/>
          </p:cNvPicPr>
          <p:nvPr>
            <p:ph idx="1"/>
          </p:nvPr>
        </p:nvPicPr>
        <p:blipFill rotWithShape="1">
          <a:blip r:embed="rId2">
            <a:extLst>
              <a:ext uri="{28A0092B-C50C-407E-A947-70E740481C1C}">
                <a14:useLocalDpi xmlns:a14="http://schemas.microsoft.com/office/drawing/2010/main" val="0"/>
              </a:ext>
            </a:extLst>
          </a:blip>
          <a:srcRect t="14913" r="2156" b="5758"/>
          <a:stretch/>
        </p:blipFill>
        <p:spPr>
          <a:xfrm>
            <a:off x="1097280" y="1779401"/>
            <a:ext cx="10058400" cy="4463744"/>
          </a:xfrm>
          <a:prstGeom prst="rect">
            <a:avLst/>
          </a:prstGeom>
        </p:spPr>
      </p:pic>
    </p:spTree>
    <p:extLst>
      <p:ext uri="{BB962C8B-B14F-4D97-AF65-F5344CB8AC3E}">
        <p14:creationId xmlns:p14="http://schemas.microsoft.com/office/powerpoint/2010/main" val="2892596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5767" y="290461"/>
            <a:ext cx="10058400" cy="1450757"/>
          </a:xfrm>
        </p:spPr>
        <p:txBody>
          <a:bodyPr/>
          <a:lstStyle/>
          <a:p>
            <a:r>
              <a:rPr lang="pt-BR" dirty="0"/>
              <a:t>Estimativa de esforços</a:t>
            </a:r>
          </a:p>
        </p:txBody>
      </p:sp>
      <p:sp>
        <p:nvSpPr>
          <p:cNvPr id="3" name="Espaço Reservado para Conteúdo 2"/>
          <p:cNvSpPr>
            <a:spLocks noGrp="1"/>
          </p:cNvSpPr>
          <p:nvPr>
            <p:ph idx="1"/>
          </p:nvPr>
        </p:nvSpPr>
        <p:spPr>
          <a:xfrm>
            <a:off x="515007" y="1811104"/>
            <a:ext cx="3878316" cy="4023360"/>
          </a:xfrm>
        </p:spPr>
        <p:txBody>
          <a:bodyPr>
            <a:normAutofit fontScale="62500" lnSpcReduction="20000"/>
          </a:bodyPr>
          <a:lstStyle/>
          <a:p>
            <a:pPr algn="just">
              <a:lnSpc>
                <a:spcPct val="120000"/>
              </a:lnSpc>
            </a:pPr>
            <a:r>
              <a:rPr lang="pt-BR" sz="4000" dirty="0">
                <a:solidFill>
                  <a:schemeClr val="tx1"/>
                </a:solidFill>
              </a:rPr>
              <a:t>Estimativa de esforços é uma </a:t>
            </a:r>
          </a:p>
          <a:p>
            <a:pPr algn="just">
              <a:lnSpc>
                <a:spcPct val="120000"/>
              </a:lnSpc>
            </a:pPr>
            <a:r>
              <a:rPr lang="pt-BR" sz="4000" dirty="0">
                <a:solidFill>
                  <a:schemeClr val="tx1"/>
                </a:solidFill>
              </a:rPr>
              <a:t>atividade que visa verificar </a:t>
            </a:r>
          </a:p>
          <a:p>
            <a:pPr algn="just">
              <a:lnSpc>
                <a:spcPct val="120000"/>
              </a:lnSpc>
            </a:pPr>
            <a:r>
              <a:rPr lang="pt-BR" sz="4000" dirty="0">
                <a:solidFill>
                  <a:schemeClr val="tx1"/>
                </a:solidFill>
              </a:rPr>
              <a:t>o preço estimado de</a:t>
            </a:r>
          </a:p>
          <a:p>
            <a:pPr algn="just">
              <a:lnSpc>
                <a:spcPct val="120000"/>
              </a:lnSpc>
            </a:pPr>
            <a:r>
              <a:rPr lang="pt-BR" sz="4000" dirty="0">
                <a:solidFill>
                  <a:schemeClr val="tx1"/>
                </a:solidFill>
              </a:rPr>
              <a:t>determinado projeto por </a:t>
            </a:r>
          </a:p>
          <a:p>
            <a:pPr algn="just">
              <a:lnSpc>
                <a:spcPct val="120000"/>
              </a:lnSpc>
            </a:pPr>
            <a:r>
              <a:rPr lang="pt-BR" sz="4000" dirty="0">
                <a:solidFill>
                  <a:schemeClr val="tx1"/>
                </a:solidFill>
              </a:rPr>
              <a:t>cálculos matemáticos.</a:t>
            </a:r>
          </a:p>
          <a:p>
            <a:pPr algn="just">
              <a:lnSpc>
                <a:spcPct val="120000"/>
              </a:lnSpc>
            </a:pPr>
            <a:r>
              <a:rPr lang="pt-BR" sz="4000" dirty="0">
                <a:solidFill>
                  <a:schemeClr val="tx1"/>
                </a:solidFill>
              </a:rPr>
              <a:t>Definimos o valor da hora </a:t>
            </a:r>
          </a:p>
          <a:p>
            <a:pPr algn="just">
              <a:lnSpc>
                <a:spcPct val="120000"/>
              </a:lnSpc>
            </a:pPr>
            <a:r>
              <a:rPr lang="pt-BR" sz="4000" dirty="0">
                <a:solidFill>
                  <a:schemeClr val="tx1"/>
                </a:solidFill>
              </a:rPr>
              <a:t>por R$ 9,50.</a:t>
            </a:r>
          </a:p>
          <a:p>
            <a:endParaRPr lang="pt-BR" dirty="0"/>
          </a:p>
        </p:txBody>
      </p:sp>
      <p:pic>
        <p:nvPicPr>
          <p:cNvPr id="12290" name="Picture 2" descr="Mod01"/>
          <p:cNvPicPr>
            <a:picLocks noChangeAspect="1" noChangeArrowheads="1"/>
          </p:cNvPicPr>
          <p:nvPr/>
        </p:nvPicPr>
        <p:blipFill>
          <a:blip r:embed="rId2">
            <a:extLst>
              <a:ext uri="{28A0092B-C50C-407E-A947-70E740481C1C}">
                <a14:useLocalDpi xmlns:a14="http://schemas.microsoft.com/office/drawing/2010/main" val="0"/>
              </a:ext>
            </a:extLst>
          </a:blip>
          <a:srcRect b="40184"/>
          <a:stretch>
            <a:fillRect/>
          </a:stretch>
        </p:blipFill>
        <p:spPr bwMode="auto">
          <a:xfrm>
            <a:off x="4508938" y="1788421"/>
            <a:ext cx="7252138" cy="4454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5069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Estimativa de Esforços</a:t>
            </a:r>
          </a:p>
        </p:txBody>
      </p:sp>
      <p:graphicFrame>
        <p:nvGraphicFramePr>
          <p:cNvPr id="4" name="Tabela 3"/>
          <p:cNvGraphicFramePr>
            <a:graphicFrameLocks noGrp="1"/>
          </p:cNvGraphicFramePr>
          <p:nvPr>
            <p:extLst>
              <p:ext uri="{D42A27DB-BD31-4B8C-83A1-F6EECF244321}">
                <p14:modId xmlns:p14="http://schemas.microsoft.com/office/powerpoint/2010/main" val="1789614507"/>
              </p:ext>
            </p:extLst>
          </p:nvPr>
        </p:nvGraphicFramePr>
        <p:xfrm>
          <a:off x="1097279" y="1793711"/>
          <a:ext cx="10058400" cy="4459947"/>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xmlns="" val="4152259070"/>
                    </a:ext>
                  </a:extLst>
                </a:gridCol>
                <a:gridCol w="5029200">
                  <a:extLst>
                    <a:ext uri="{9D8B030D-6E8A-4147-A177-3AD203B41FA5}">
                      <a16:colId xmlns:a16="http://schemas.microsoft.com/office/drawing/2014/main" xmlns="" val="1066401759"/>
                    </a:ext>
                  </a:extLst>
                </a:gridCol>
              </a:tblGrid>
              <a:tr h="618735">
                <a:tc gridSpan="2">
                  <a:txBody>
                    <a:bodyPr/>
                    <a:lstStyle/>
                    <a:p>
                      <a:pPr algn="ctr">
                        <a:lnSpc>
                          <a:spcPct val="150000"/>
                        </a:lnSpc>
                      </a:pPr>
                      <a:r>
                        <a:rPr lang="pt-BR" b="1" dirty="0">
                          <a:solidFill>
                            <a:schemeClr val="bg1"/>
                          </a:solidFill>
                        </a:rPr>
                        <a:t>Estimativa de esforços por módulo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pt-BR"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011676022"/>
                  </a:ext>
                </a:extLst>
              </a:tr>
              <a:tr h="618735">
                <a:tc>
                  <a:txBody>
                    <a:bodyPr/>
                    <a:lstStyle/>
                    <a:p>
                      <a:pPr algn="ctr"/>
                      <a:r>
                        <a:rPr lang="pt-BR" b="0" dirty="0">
                          <a:solidFill>
                            <a:schemeClr val="bg1"/>
                          </a:solidFill>
                        </a:rPr>
                        <a:t>Módulos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pt-BR" b="0" dirty="0">
                          <a:solidFill>
                            <a:schemeClr val="bg1"/>
                          </a:solidFill>
                        </a:rPr>
                        <a:t>Valor estimado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xmlns="" val="1085462245"/>
                  </a:ext>
                </a:extLst>
              </a:tr>
              <a:tr h="618735">
                <a:tc>
                  <a:txBody>
                    <a:bodyPr/>
                    <a:lstStyle/>
                    <a:p>
                      <a:pPr algn="ctr"/>
                      <a:r>
                        <a:rPr lang="pt-BR" dirty="0"/>
                        <a:t>Módulo 1 - Usuários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pt-BR" sz="1800" kern="1200" dirty="0">
                          <a:solidFill>
                            <a:schemeClr val="dk1"/>
                          </a:solidFill>
                          <a:effectLst/>
                          <a:latin typeface="+mn-lt"/>
                          <a:ea typeface="+mn-ea"/>
                          <a:cs typeface="+mn-cs"/>
                        </a:rPr>
                        <a:t>R$ 29.924,335</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32964097"/>
                  </a:ext>
                </a:extLst>
              </a:tr>
              <a:tr h="74753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Módulo 2</a:t>
                      </a:r>
                      <a:r>
                        <a:rPr lang="pt-BR" baseline="0" dirty="0"/>
                        <a:t> – Rede Social</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a:t>
                      </a:r>
                      <a:r>
                        <a:rPr lang="pt-BR" baseline="0" dirty="0"/>
                        <a:t> 36.768,895</a:t>
                      </a:r>
                      <a:endParaRPr lang="pt-BR" dirty="0"/>
                    </a:p>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637089891"/>
                  </a:ext>
                </a:extLst>
              </a:tr>
              <a:tr h="6187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Módulo 3 - Checkups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pt-BR" dirty="0"/>
                        <a:t>R$ 35.526,39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76847918"/>
                  </a:ext>
                </a:extLst>
              </a:tr>
              <a:tr h="6187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Módulo 4 – Treinos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pt-BR" dirty="0"/>
                        <a:t>R$ 38.315,495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13869819"/>
                  </a:ext>
                </a:extLst>
              </a:tr>
              <a:tr h="6187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Módulo 5 – Resultados dos Treinos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pt-BR" dirty="0"/>
                        <a:t>R$</a:t>
                      </a:r>
                      <a:r>
                        <a:rPr lang="pt-BR" baseline="0" dirty="0"/>
                        <a:t> 32.397,185</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771987238"/>
                  </a:ext>
                </a:extLst>
              </a:tr>
            </a:tbl>
          </a:graphicData>
        </a:graphic>
      </p:graphicFrame>
    </p:spTree>
    <p:extLst>
      <p:ext uri="{BB962C8B-B14F-4D97-AF65-F5344CB8AC3E}">
        <p14:creationId xmlns:p14="http://schemas.microsoft.com/office/powerpoint/2010/main" val="4025220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Estimativa de Esforços</a:t>
            </a:r>
          </a:p>
        </p:txBody>
      </p:sp>
      <p:graphicFrame>
        <p:nvGraphicFramePr>
          <p:cNvPr id="4" name="Tabela 3"/>
          <p:cNvGraphicFramePr>
            <a:graphicFrameLocks noGrp="1"/>
          </p:cNvGraphicFramePr>
          <p:nvPr>
            <p:extLst>
              <p:ext uri="{D42A27DB-BD31-4B8C-83A1-F6EECF244321}">
                <p14:modId xmlns:p14="http://schemas.microsoft.com/office/powerpoint/2010/main" val="490069576"/>
              </p:ext>
            </p:extLst>
          </p:nvPr>
        </p:nvGraphicFramePr>
        <p:xfrm>
          <a:off x="1032625" y="1849820"/>
          <a:ext cx="9779002" cy="4361795"/>
        </p:xfrm>
        <a:graphic>
          <a:graphicData uri="http://schemas.openxmlformats.org/drawingml/2006/table">
            <a:tbl>
              <a:tblPr firstRow="1" bandRow="1">
                <a:tableStyleId>{5C22544A-7EE6-4342-B048-85BDC9FD1C3A}</a:tableStyleId>
              </a:tblPr>
              <a:tblGrid>
                <a:gridCol w="4889501">
                  <a:extLst>
                    <a:ext uri="{9D8B030D-6E8A-4147-A177-3AD203B41FA5}">
                      <a16:colId xmlns:a16="http://schemas.microsoft.com/office/drawing/2014/main" xmlns="" val="4152259070"/>
                    </a:ext>
                  </a:extLst>
                </a:gridCol>
                <a:gridCol w="4889501">
                  <a:extLst>
                    <a:ext uri="{9D8B030D-6E8A-4147-A177-3AD203B41FA5}">
                      <a16:colId xmlns:a16="http://schemas.microsoft.com/office/drawing/2014/main" xmlns="" val="1066401759"/>
                    </a:ext>
                  </a:extLst>
                </a:gridCol>
              </a:tblGrid>
              <a:tr h="8009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b="0" dirty="0">
                          <a:solidFill>
                            <a:schemeClr val="tx1"/>
                          </a:solidFill>
                        </a:rPr>
                        <a:t>Módulo 6 – Ferramentas Esportivas </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b="0" dirty="0">
                          <a:solidFill>
                            <a:schemeClr val="tx1"/>
                          </a:solidFill>
                        </a:rPr>
                        <a:t>R$ 23.519,34</a:t>
                      </a:r>
                    </a:p>
                    <a:p>
                      <a:pPr marL="0" marR="0" indent="0" algn="ctr" defTabSz="914400" rtl="0" eaLnBrk="1" fontAlgn="auto" latinLnBrk="0" hangingPunct="1">
                        <a:lnSpc>
                          <a:spcPct val="100000"/>
                        </a:lnSpc>
                        <a:spcBef>
                          <a:spcPts val="0"/>
                        </a:spcBef>
                        <a:spcAft>
                          <a:spcPts val="0"/>
                        </a:spcAft>
                        <a:buClrTx/>
                        <a:buSzTx/>
                        <a:buFontTx/>
                        <a:buNone/>
                        <a:tabLst/>
                        <a:defRPr/>
                      </a:pP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637089891"/>
                  </a:ext>
                </a:extLst>
              </a:tr>
              <a:tr h="68653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Módulo 7 – Plano alimentar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pt-BR" dirty="0">
                          <a:solidFill>
                            <a:schemeClr val="tx1"/>
                          </a:solidFill>
                        </a:rPr>
                        <a:t>R$ 24.146,43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76847918"/>
                  </a:ext>
                </a:extLst>
              </a:tr>
              <a:tr h="68653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Módulo 8 –  Diário de Bordo</a:t>
                      </a:r>
                      <a:r>
                        <a:rPr lang="pt-BR" baseline="0" dirty="0"/>
                        <a:t> Nutricional</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pt-BR" dirty="0"/>
                        <a:t>R$ 28.207,875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313869819"/>
                  </a:ext>
                </a:extLst>
              </a:tr>
              <a:tr h="109388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Módulo 9 – Ferramentas</a:t>
                      </a:r>
                      <a:r>
                        <a:rPr lang="pt-BR" baseline="0" dirty="0"/>
                        <a:t> Nutricionais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pt-BR" dirty="0"/>
                        <a:t> R$ 35.987,23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2771987238"/>
                  </a:ext>
                </a:extLst>
              </a:tr>
              <a:tr h="109388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Total</a:t>
                      </a:r>
                      <a:r>
                        <a:rPr lang="pt-BR" baseline="0" dirty="0"/>
                        <a:t> </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pt-BR" dirty="0"/>
                        <a:t>R$ 284.793,175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xmlns="" val="478244127"/>
                  </a:ext>
                </a:extLst>
              </a:tr>
            </a:tbl>
          </a:graphicData>
        </a:graphic>
      </p:graphicFrame>
    </p:spTree>
    <p:extLst>
      <p:ext uri="{BB962C8B-B14F-4D97-AF65-F5344CB8AC3E}">
        <p14:creationId xmlns:p14="http://schemas.microsoft.com/office/powerpoint/2010/main" val="939531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Modelo Conceitual</a:t>
            </a:r>
          </a:p>
        </p:txBody>
      </p:sp>
      <p:sp>
        <p:nvSpPr>
          <p:cNvPr id="3" name="Espaço Reservado para Conteúdo 2"/>
          <p:cNvSpPr>
            <a:spLocks noGrp="1"/>
          </p:cNvSpPr>
          <p:nvPr>
            <p:ph idx="1"/>
          </p:nvPr>
        </p:nvSpPr>
        <p:spPr>
          <a:xfrm>
            <a:off x="1097280" y="1845734"/>
            <a:ext cx="10058400" cy="4023360"/>
          </a:xfrm>
        </p:spPr>
        <p:txBody>
          <a:bodyPr>
            <a:normAutofit/>
          </a:bodyPr>
          <a:lstStyle/>
          <a:p>
            <a:pPr algn="just">
              <a:lnSpc>
                <a:spcPct val="150000"/>
              </a:lnSpc>
            </a:pPr>
            <a:r>
              <a:rPr lang="pt-BR" sz="2400" dirty="0">
                <a:solidFill>
                  <a:schemeClr val="tx1"/>
                </a:solidFill>
              </a:rPr>
              <a:t>A modelagem conceitual é focada em entender e discutir aspectos focados no lado do cliente (no caso, as necessidades do projeto). Ele não possui tecnologias definidas para o desenvolvimento do banco, por isso, não possui limitações nesse quesito. O diagrama de dados que deve ser criado no Modelo Conceitual é o Diagrama de Entidade e Relacionamento, esse diagrama é essencial para compreensão do modelo conceitual.</a:t>
            </a:r>
          </a:p>
          <a:p>
            <a:endParaRPr lang="pt-BR" dirty="0"/>
          </a:p>
        </p:txBody>
      </p:sp>
    </p:spTree>
    <p:extLst>
      <p:ext uri="{BB962C8B-B14F-4D97-AF65-F5344CB8AC3E}">
        <p14:creationId xmlns:p14="http://schemas.microsoft.com/office/powerpoint/2010/main" val="2420291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0" y="0"/>
            <a:ext cx="12192000" cy="6894173"/>
          </a:xfrm>
          <a:prstGeom prst="rect">
            <a:avLst/>
          </a:prstGeom>
        </p:spPr>
      </p:pic>
    </p:spTree>
    <p:extLst>
      <p:ext uri="{BB962C8B-B14F-4D97-AF65-F5344CB8AC3E}">
        <p14:creationId xmlns:p14="http://schemas.microsoft.com/office/powerpoint/2010/main" val="29528734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Total de Entidades e Atributos</a:t>
            </a:r>
          </a:p>
        </p:txBody>
      </p:sp>
      <p:graphicFrame>
        <p:nvGraphicFramePr>
          <p:cNvPr id="4" name="Tabela 3"/>
          <p:cNvGraphicFramePr>
            <a:graphicFrameLocks noGrp="1"/>
          </p:cNvGraphicFramePr>
          <p:nvPr>
            <p:extLst>
              <p:ext uri="{D42A27DB-BD31-4B8C-83A1-F6EECF244321}">
                <p14:modId xmlns:p14="http://schemas.microsoft.com/office/powerpoint/2010/main" val="560172462"/>
              </p:ext>
            </p:extLst>
          </p:nvPr>
        </p:nvGraphicFramePr>
        <p:xfrm>
          <a:off x="1237672" y="2007475"/>
          <a:ext cx="9918008" cy="3993933"/>
        </p:xfrm>
        <a:graphic>
          <a:graphicData uri="http://schemas.openxmlformats.org/drawingml/2006/table">
            <a:tbl>
              <a:tblPr firstRow="1" bandRow="1">
                <a:tableStyleId>{5C22544A-7EE6-4342-B048-85BDC9FD1C3A}</a:tableStyleId>
              </a:tblPr>
              <a:tblGrid>
                <a:gridCol w="4959004">
                  <a:extLst>
                    <a:ext uri="{9D8B030D-6E8A-4147-A177-3AD203B41FA5}">
                      <a16:colId xmlns:a16="http://schemas.microsoft.com/office/drawing/2014/main" xmlns="" val="1259542995"/>
                    </a:ext>
                  </a:extLst>
                </a:gridCol>
                <a:gridCol w="4959004">
                  <a:extLst>
                    <a:ext uri="{9D8B030D-6E8A-4147-A177-3AD203B41FA5}">
                      <a16:colId xmlns:a16="http://schemas.microsoft.com/office/drawing/2014/main" xmlns="" val="4175141527"/>
                    </a:ext>
                  </a:extLst>
                </a:gridCol>
              </a:tblGrid>
              <a:tr h="1331311">
                <a:tc>
                  <a:txBody>
                    <a:bodyPr/>
                    <a:lstStyle/>
                    <a:p>
                      <a:r>
                        <a:rPr lang="pt-BR" dirty="0"/>
                        <a:t>Tipo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pt-BR"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xmlns="" val="1872612737"/>
                  </a:ext>
                </a:extLst>
              </a:tr>
              <a:tr h="1331311">
                <a:tc>
                  <a:txBody>
                    <a:bodyPr/>
                    <a:lstStyle/>
                    <a:p>
                      <a:r>
                        <a:rPr lang="pt-BR" dirty="0"/>
                        <a:t>Entidades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3472093390"/>
                  </a:ext>
                </a:extLst>
              </a:tr>
              <a:tr h="1331311">
                <a:tc>
                  <a:txBody>
                    <a:bodyPr/>
                    <a:lstStyle/>
                    <a:p>
                      <a:r>
                        <a:rPr lang="pt-BR" dirty="0"/>
                        <a:t>Atributos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366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959110124"/>
                  </a:ext>
                </a:extLst>
              </a:tr>
            </a:tbl>
          </a:graphicData>
        </a:graphic>
      </p:graphicFrame>
    </p:spTree>
    <p:extLst>
      <p:ext uri="{BB962C8B-B14F-4D97-AF65-F5344CB8AC3E}">
        <p14:creationId xmlns:p14="http://schemas.microsoft.com/office/powerpoint/2010/main" val="2962910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Modelo Lógico</a:t>
            </a:r>
          </a:p>
        </p:txBody>
      </p:sp>
      <p:sp>
        <p:nvSpPr>
          <p:cNvPr id="3" name="Espaço Reservado para Conteúdo 2"/>
          <p:cNvSpPr>
            <a:spLocks noGrp="1"/>
          </p:cNvSpPr>
          <p:nvPr>
            <p:ph idx="1"/>
          </p:nvPr>
        </p:nvSpPr>
        <p:spPr/>
        <p:txBody>
          <a:bodyPr/>
          <a:lstStyle/>
          <a:p>
            <a:pPr algn="just">
              <a:lnSpc>
                <a:spcPct val="150000"/>
              </a:lnSpc>
            </a:pPr>
            <a:r>
              <a:rPr lang="pt-BR" sz="2800" dirty="0">
                <a:solidFill>
                  <a:schemeClr val="tx1"/>
                </a:solidFill>
              </a:rPr>
              <a:t>O modelo lógico já possui certas limitações da tecnologia escolhida e também possui algumas padronizações como a nomenclatura e os trigramas, já possui chaves primarias e estrangeiras definidas. Para a criação do Modelo Lógico deve-se levar em conta os exemplos de modelagem criados no Modelo Conceitual.</a:t>
            </a:r>
          </a:p>
          <a:p>
            <a:endParaRPr lang="pt-BR" dirty="0"/>
          </a:p>
        </p:txBody>
      </p:sp>
    </p:spTree>
    <p:extLst>
      <p:ext uri="{BB962C8B-B14F-4D97-AF65-F5344CB8AC3E}">
        <p14:creationId xmlns:p14="http://schemas.microsoft.com/office/powerpoint/2010/main" val="22228693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0"/>
            <a:ext cx="12192000" cy="6894561"/>
          </a:xfrm>
          <a:prstGeom prst="rect">
            <a:avLst/>
          </a:prstGeom>
        </p:spPr>
      </p:pic>
    </p:spTree>
    <p:extLst>
      <p:ext uri="{BB962C8B-B14F-4D97-AF65-F5344CB8AC3E}">
        <p14:creationId xmlns:p14="http://schemas.microsoft.com/office/powerpoint/2010/main" val="1633815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Modelo Físico</a:t>
            </a:r>
          </a:p>
        </p:txBody>
      </p:sp>
      <p:sp>
        <p:nvSpPr>
          <p:cNvPr id="3" name="Espaço Reservado para Conteúdo 2"/>
          <p:cNvSpPr>
            <a:spLocks noGrp="1"/>
          </p:cNvSpPr>
          <p:nvPr>
            <p:ph idx="1"/>
          </p:nvPr>
        </p:nvSpPr>
        <p:spPr/>
        <p:txBody>
          <a:bodyPr/>
          <a:lstStyle/>
          <a:p>
            <a:pPr algn="just">
              <a:lnSpc>
                <a:spcPct val="150000"/>
              </a:lnSpc>
            </a:pPr>
            <a:r>
              <a:rPr lang="pt-BR" sz="2800" dirty="0">
                <a:solidFill>
                  <a:schemeClr val="tx1"/>
                </a:solidFill>
              </a:rPr>
              <a:t>No modelo físico é feita a modelagem física do modelo do banco de dados. Nele deve-se levar em conta limitações impostas pelo SGBD (Sistema de Gerenciamento de Banco de Dados) escolhido e deve ser criado com base no Modelo Lógico.</a:t>
            </a:r>
          </a:p>
          <a:p>
            <a:endParaRPr lang="pt-BR" dirty="0"/>
          </a:p>
        </p:txBody>
      </p:sp>
    </p:spTree>
    <p:extLst>
      <p:ext uri="{BB962C8B-B14F-4D97-AF65-F5344CB8AC3E}">
        <p14:creationId xmlns:p14="http://schemas.microsoft.com/office/powerpoint/2010/main" val="2400348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Divisão de funções</a:t>
            </a:r>
          </a:p>
        </p:txBody>
      </p:sp>
      <p:sp>
        <p:nvSpPr>
          <p:cNvPr id="3" name="Espaço Reservado para Conteúdo 2"/>
          <p:cNvSpPr>
            <a:spLocks noGrp="1"/>
          </p:cNvSpPr>
          <p:nvPr>
            <p:ph idx="1"/>
          </p:nvPr>
        </p:nvSpPr>
        <p:spPr/>
        <p:txBody>
          <a:bodyPr/>
          <a:lstStyle/>
          <a:p>
            <a:r>
              <a:rPr lang="pt-BR" sz="2400" b="1" dirty="0">
                <a:solidFill>
                  <a:schemeClr val="tx1"/>
                </a:solidFill>
              </a:rPr>
              <a:t>Analista - </a:t>
            </a:r>
            <a:r>
              <a:rPr lang="pt-BR" sz="2400" dirty="0">
                <a:solidFill>
                  <a:schemeClr val="tx1"/>
                </a:solidFill>
              </a:rPr>
              <a:t>Responsáveis por analisar, confeccionar documentos e testar o sistema, ou seja, possui a função de trabalhar principalmente com documentos e definições das especificações do projeto. </a:t>
            </a:r>
          </a:p>
          <a:p>
            <a:endParaRPr lang="pt-BR" sz="2400" dirty="0">
              <a:solidFill>
                <a:schemeClr val="tx1"/>
              </a:solidFill>
            </a:endParaRPr>
          </a:p>
          <a:p>
            <a:r>
              <a:rPr lang="pt-BR" sz="2400" b="1" dirty="0">
                <a:solidFill>
                  <a:schemeClr val="tx1"/>
                </a:solidFill>
              </a:rPr>
              <a:t>Analista de Banco de Dados - </a:t>
            </a:r>
            <a:r>
              <a:rPr lang="pt-BR" sz="2400" dirty="0">
                <a:solidFill>
                  <a:schemeClr val="tx1"/>
                </a:solidFill>
              </a:rPr>
              <a:t>Responsáveis por criar e gerenciar o Banco de Dados utilizado pelo sistema.</a:t>
            </a:r>
          </a:p>
          <a:p>
            <a:endParaRPr lang="pt-BR" sz="2400" dirty="0">
              <a:solidFill>
                <a:schemeClr val="tx1"/>
              </a:solidFill>
            </a:endParaRPr>
          </a:p>
          <a:p>
            <a:r>
              <a:rPr lang="pt-BR" sz="2400" b="1" dirty="0">
                <a:solidFill>
                  <a:schemeClr val="tx1"/>
                </a:solidFill>
              </a:rPr>
              <a:t>Desenvolvedores - </a:t>
            </a:r>
            <a:r>
              <a:rPr lang="pt-BR" sz="2400" dirty="0">
                <a:solidFill>
                  <a:schemeClr val="tx1"/>
                </a:solidFill>
              </a:rPr>
              <a:t>Responsáveis por implementar os requisitos do sistema utilizando linguagens de programação.</a:t>
            </a:r>
          </a:p>
          <a:p>
            <a:endParaRPr lang="pt-BR" dirty="0"/>
          </a:p>
        </p:txBody>
      </p:sp>
      <p:pic>
        <p:nvPicPr>
          <p:cNvPr id="4" name="Picture 4" descr="C:\Users\Spacebr\Desktop\vxcvxcv.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493" y="1845734"/>
            <a:ext cx="517765" cy="5905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Spacebr\Desktop\dfg.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8839"/>
          <a:stretch/>
        </p:blipFill>
        <p:spPr bwMode="auto">
          <a:xfrm>
            <a:off x="589584" y="3324012"/>
            <a:ext cx="431674" cy="5334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Spacebr\Desktop\gfhfv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4260" y="4558145"/>
            <a:ext cx="626998" cy="466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2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Modelo Físico – Módulo 01</a:t>
            </a:r>
          </a:p>
        </p:txBody>
      </p:sp>
      <p:pic>
        <p:nvPicPr>
          <p:cNvPr id="4" name="Espaço Reservado para Conteúdo 3"/>
          <p:cNvPicPr>
            <a:picLocks noGrp="1" noChangeAspect="1"/>
          </p:cNvPicPr>
          <p:nvPr>
            <p:ph idx="1"/>
          </p:nvPr>
        </p:nvPicPr>
        <p:blipFill>
          <a:blip r:embed="rId2"/>
          <a:stretch>
            <a:fillRect/>
          </a:stretch>
        </p:blipFill>
        <p:spPr>
          <a:xfrm>
            <a:off x="2438400" y="1786762"/>
            <a:ext cx="6873766" cy="4477404"/>
          </a:xfrm>
          <a:prstGeom prst="rect">
            <a:avLst/>
          </a:prstGeom>
        </p:spPr>
      </p:pic>
    </p:spTree>
    <p:extLst>
      <p:ext uri="{BB962C8B-B14F-4D97-AF65-F5344CB8AC3E}">
        <p14:creationId xmlns:p14="http://schemas.microsoft.com/office/powerpoint/2010/main" val="3617691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Dicionário de Dados</a:t>
            </a:r>
          </a:p>
        </p:txBody>
      </p:sp>
      <p:sp>
        <p:nvSpPr>
          <p:cNvPr id="3" name="Espaço Reservado para Conteúdo 2"/>
          <p:cNvSpPr>
            <a:spLocks noGrp="1"/>
          </p:cNvSpPr>
          <p:nvPr>
            <p:ph idx="1"/>
          </p:nvPr>
        </p:nvSpPr>
        <p:spPr/>
        <p:txBody>
          <a:bodyPr>
            <a:normAutofit/>
          </a:bodyPr>
          <a:lstStyle/>
          <a:p>
            <a:pPr algn="just">
              <a:lnSpc>
                <a:spcPct val="150000"/>
              </a:lnSpc>
            </a:pPr>
            <a:r>
              <a:rPr lang="pt-BR" sz="2400" dirty="0">
                <a:solidFill>
                  <a:schemeClr val="tx1"/>
                </a:solidFill>
              </a:rPr>
              <a:t>Elaborado a fim de organizar e especificar o tipo de armazenamento atribuído a cada entidade e atributo do SGBD.</a:t>
            </a:r>
          </a:p>
          <a:p>
            <a:pPr>
              <a:lnSpc>
                <a:spcPct val="150000"/>
              </a:lnSpc>
            </a:pPr>
            <a:r>
              <a:rPr lang="pt-BR" sz="2400" dirty="0"/>
              <a:t> </a:t>
            </a:r>
          </a:p>
        </p:txBody>
      </p:sp>
    </p:spTree>
    <p:extLst>
      <p:ext uri="{BB962C8B-B14F-4D97-AF65-F5344CB8AC3E}">
        <p14:creationId xmlns:p14="http://schemas.microsoft.com/office/powerpoint/2010/main" val="1809062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Dicionário de Dados – Módulo 01</a:t>
            </a:r>
          </a:p>
        </p:txBody>
      </p:sp>
      <p:pic>
        <p:nvPicPr>
          <p:cNvPr id="4" name="Espaço Reservado para Conteúdo 3"/>
          <p:cNvPicPr>
            <a:picLocks noGrp="1" noChangeAspect="1"/>
          </p:cNvPicPr>
          <p:nvPr>
            <p:ph idx="1"/>
          </p:nvPr>
        </p:nvPicPr>
        <p:blipFill>
          <a:blip r:embed="rId2"/>
          <a:stretch>
            <a:fillRect/>
          </a:stretch>
        </p:blipFill>
        <p:spPr>
          <a:xfrm>
            <a:off x="588579" y="1818290"/>
            <a:ext cx="11059758" cy="4330262"/>
          </a:xfrm>
          <a:prstGeom prst="rect">
            <a:avLst/>
          </a:prstGeom>
        </p:spPr>
      </p:pic>
    </p:spTree>
    <p:extLst>
      <p:ext uri="{BB962C8B-B14F-4D97-AF65-F5344CB8AC3E}">
        <p14:creationId xmlns:p14="http://schemas.microsoft.com/office/powerpoint/2010/main" val="957281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População do Banco</a:t>
            </a:r>
          </a:p>
        </p:txBody>
      </p:sp>
      <p:sp>
        <p:nvSpPr>
          <p:cNvPr id="3" name="Espaço Reservado para Conteúdo 2"/>
          <p:cNvSpPr>
            <a:spLocks noGrp="1"/>
          </p:cNvSpPr>
          <p:nvPr>
            <p:ph idx="1"/>
          </p:nvPr>
        </p:nvSpPr>
        <p:spPr/>
        <p:txBody>
          <a:bodyPr>
            <a:normAutofit/>
          </a:bodyPr>
          <a:lstStyle/>
          <a:p>
            <a:pPr algn="just">
              <a:lnSpc>
                <a:spcPct val="150000"/>
              </a:lnSpc>
            </a:pPr>
            <a:r>
              <a:rPr lang="pt-BR" sz="2400" dirty="0">
                <a:solidFill>
                  <a:schemeClr val="tx1"/>
                </a:solidFill>
              </a:rPr>
              <a:t>Para facilitar o desenvolvimento do projeto, os </a:t>
            </a:r>
            <a:r>
              <a:rPr lang="pt-BR" sz="2400" dirty="0" err="1">
                <a:solidFill>
                  <a:schemeClr val="tx1"/>
                </a:solidFill>
              </a:rPr>
              <a:t>DBA’s</a:t>
            </a:r>
            <a:r>
              <a:rPr lang="pt-BR" sz="2400" dirty="0">
                <a:solidFill>
                  <a:schemeClr val="tx1"/>
                </a:solidFill>
              </a:rPr>
              <a:t> aplicaram dados fictícios aos atributos por meio de Inserts no MySQL. </a:t>
            </a:r>
          </a:p>
        </p:txBody>
      </p:sp>
    </p:spTree>
    <p:extLst>
      <p:ext uri="{BB962C8B-B14F-4D97-AF65-F5344CB8AC3E}">
        <p14:creationId xmlns:p14="http://schemas.microsoft.com/office/powerpoint/2010/main" val="4252155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Inserts do Módulo 09</a:t>
            </a:r>
          </a:p>
        </p:txBody>
      </p:sp>
      <p:pic>
        <p:nvPicPr>
          <p:cNvPr id="4" name="Imagem 3"/>
          <p:cNvPicPr>
            <a:picLocks noChangeAspect="1"/>
          </p:cNvPicPr>
          <p:nvPr/>
        </p:nvPicPr>
        <p:blipFill>
          <a:blip r:embed="rId2"/>
          <a:stretch>
            <a:fillRect/>
          </a:stretch>
        </p:blipFill>
        <p:spPr>
          <a:xfrm>
            <a:off x="851736" y="1818288"/>
            <a:ext cx="10814747" cy="4214649"/>
          </a:xfrm>
          <a:prstGeom prst="rect">
            <a:avLst/>
          </a:prstGeom>
        </p:spPr>
      </p:pic>
    </p:spTree>
    <p:extLst>
      <p:ext uri="{BB962C8B-B14F-4D97-AF65-F5344CB8AC3E}">
        <p14:creationId xmlns:p14="http://schemas.microsoft.com/office/powerpoint/2010/main" val="809061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Casos de Teste</a:t>
            </a:r>
          </a:p>
        </p:txBody>
      </p:sp>
      <p:sp>
        <p:nvSpPr>
          <p:cNvPr id="3" name="Espaço Reservado para Conteúdo 2"/>
          <p:cNvSpPr>
            <a:spLocks noGrp="1"/>
          </p:cNvSpPr>
          <p:nvPr>
            <p:ph idx="1"/>
          </p:nvPr>
        </p:nvSpPr>
        <p:spPr/>
        <p:txBody>
          <a:bodyPr/>
          <a:lstStyle/>
          <a:p>
            <a:pPr algn="just">
              <a:lnSpc>
                <a:spcPct val="150000"/>
              </a:lnSpc>
            </a:pPr>
            <a:r>
              <a:rPr lang="pt-BR" sz="2400" dirty="0">
                <a:solidFill>
                  <a:schemeClr val="tx1"/>
                </a:solidFill>
              </a:rPr>
              <a:t>Casos de teste são arquivos que servirão de base para que outras pessoas, como analistas e </a:t>
            </a:r>
            <a:r>
              <a:rPr lang="pt-BR" sz="2400" dirty="0" err="1">
                <a:solidFill>
                  <a:schemeClr val="tx1"/>
                </a:solidFill>
              </a:rPr>
              <a:t>DBAs</a:t>
            </a:r>
            <a:r>
              <a:rPr lang="pt-BR" sz="2400" dirty="0">
                <a:solidFill>
                  <a:schemeClr val="tx1"/>
                </a:solidFill>
              </a:rPr>
              <a:t>, possam analisar o sistema, sendo que esses arquivos contem os comportamentos esperados no sistema quando uma entrada é feita. Essas especificações tem o intuito de minimizar os riscos de falha no projeto, garantindo assim que as funcionalidades do software estejam em pleno funcionamento.</a:t>
            </a:r>
          </a:p>
          <a:p>
            <a:endParaRPr lang="pt-BR" dirty="0"/>
          </a:p>
        </p:txBody>
      </p:sp>
    </p:spTree>
    <p:extLst>
      <p:ext uri="{BB962C8B-B14F-4D97-AF65-F5344CB8AC3E}">
        <p14:creationId xmlns:p14="http://schemas.microsoft.com/office/powerpoint/2010/main" val="1662730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Casos de Teste – Módulo 01</a:t>
            </a:r>
          </a:p>
        </p:txBody>
      </p:sp>
      <p:graphicFrame>
        <p:nvGraphicFramePr>
          <p:cNvPr id="5" name="Tabela 4"/>
          <p:cNvGraphicFramePr>
            <a:graphicFrameLocks noGrp="1"/>
          </p:cNvGraphicFramePr>
          <p:nvPr>
            <p:extLst>
              <p:ext uri="{D42A27DB-BD31-4B8C-83A1-F6EECF244321}">
                <p14:modId xmlns:p14="http://schemas.microsoft.com/office/powerpoint/2010/main" val="402982956"/>
              </p:ext>
            </p:extLst>
          </p:nvPr>
        </p:nvGraphicFramePr>
        <p:xfrm>
          <a:off x="1097279" y="1974616"/>
          <a:ext cx="9456927" cy="2116137"/>
        </p:xfrm>
        <a:graphic>
          <a:graphicData uri="http://schemas.openxmlformats.org/drawingml/2006/table">
            <a:tbl>
              <a:tblPr firstRow="1" bandRow="1">
                <a:tableStyleId>{5C22544A-7EE6-4342-B048-85BDC9FD1C3A}</a:tableStyleId>
              </a:tblPr>
              <a:tblGrid>
                <a:gridCol w="1570228">
                  <a:extLst>
                    <a:ext uri="{9D8B030D-6E8A-4147-A177-3AD203B41FA5}">
                      <a16:colId xmlns:a16="http://schemas.microsoft.com/office/drawing/2014/main" xmlns="" val="292717618"/>
                    </a:ext>
                  </a:extLst>
                </a:gridCol>
                <a:gridCol w="3721100">
                  <a:extLst>
                    <a:ext uri="{9D8B030D-6E8A-4147-A177-3AD203B41FA5}">
                      <a16:colId xmlns:a16="http://schemas.microsoft.com/office/drawing/2014/main" xmlns="" val="2174961146"/>
                    </a:ext>
                  </a:extLst>
                </a:gridCol>
                <a:gridCol w="4165599">
                  <a:extLst>
                    <a:ext uri="{9D8B030D-6E8A-4147-A177-3AD203B41FA5}">
                      <a16:colId xmlns:a16="http://schemas.microsoft.com/office/drawing/2014/main" xmlns="" val="743627775"/>
                    </a:ext>
                  </a:extLst>
                </a:gridCol>
              </a:tblGrid>
              <a:tr h="473859">
                <a:tc gridSpan="3">
                  <a:txBody>
                    <a:bodyPr/>
                    <a:lstStyle/>
                    <a:p>
                      <a:pPr marL="0" algn="ctr" defTabSz="914400" rtl="0" eaLnBrk="1" latinLnBrk="0" hangingPunct="1"/>
                      <a:r>
                        <a:rPr lang="pt-BR" sz="1800" b="1" kern="1200" dirty="0">
                          <a:solidFill>
                            <a:schemeClr val="lt1"/>
                          </a:solidFill>
                          <a:latin typeface="+mn-lt"/>
                          <a:ea typeface="+mn-ea"/>
                          <a:cs typeface="+mn-cs"/>
                        </a:rPr>
                        <a:t>Casos de Teste – Módulo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xmlns="" val="3632797290"/>
                  </a:ext>
                </a:extLst>
              </a:tr>
              <a:tr h="473859">
                <a:tc>
                  <a:txBody>
                    <a:bodyPr/>
                    <a:lstStyle/>
                    <a:p>
                      <a:pPr marL="0" algn="ctr" defTabSz="914400" rtl="0" eaLnBrk="1" latinLnBrk="0" hangingPunct="1"/>
                      <a:r>
                        <a:rPr lang="pt-BR" sz="1600" kern="1200" dirty="0">
                          <a:solidFill>
                            <a:schemeClr val="dk1"/>
                          </a:solidFill>
                          <a:latin typeface="+mn-lt"/>
                          <a:ea typeface="+mn-ea"/>
                          <a:cs typeface="+mn-cs"/>
                        </a:rPr>
                        <a:t>Caso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ctr" defTabSz="914400" rtl="0" eaLnBrk="1" latinLnBrk="0" hangingPunct="1"/>
                      <a:r>
                        <a:rPr lang="pt-BR" sz="1600" kern="1200" dirty="0">
                          <a:solidFill>
                            <a:schemeClr val="dk1"/>
                          </a:solidFill>
                          <a:latin typeface="+mn-lt"/>
                          <a:ea typeface="+mn-ea"/>
                          <a:cs typeface="+mn-cs"/>
                        </a:rPr>
                        <a:t>Descrição</a:t>
                      </a:r>
                      <a:r>
                        <a:rPr lang="pt-BR" sz="1600" kern="1200" baseline="0" dirty="0">
                          <a:solidFill>
                            <a:schemeClr val="dk1"/>
                          </a:solidFill>
                          <a:latin typeface="+mn-lt"/>
                          <a:ea typeface="+mn-ea"/>
                          <a:cs typeface="+mn-cs"/>
                        </a:rPr>
                        <a:t> do Caso de Teste</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ctr" defTabSz="914400" rtl="0" eaLnBrk="1" latinLnBrk="0" hangingPunct="1"/>
                      <a:r>
                        <a:rPr lang="pt-BR" sz="1600" kern="1200" dirty="0">
                          <a:solidFill>
                            <a:schemeClr val="dk1"/>
                          </a:solidFill>
                          <a:latin typeface="+mn-lt"/>
                          <a:ea typeface="+mn-ea"/>
                          <a:cs typeface="+mn-cs"/>
                        </a:rPr>
                        <a:t>Resultado</a:t>
                      </a:r>
                      <a:r>
                        <a:rPr lang="pt-BR" sz="1600" kern="1200" baseline="0" dirty="0">
                          <a:solidFill>
                            <a:schemeClr val="dk1"/>
                          </a:solidFill>
                          <a:latin typeface="+mn-lt"/>
                          <a:ea typeface="+mn-ea"/>
                          <a:cs typeface="+mn-cs"/>
                        </a:rPr>
                        <a:t> Esperado</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2617828111"/>
                  </a:ext>
                </a:extLst>
              </a:tr>
              <a:tr h="1168419">
                <a:tc>
                  <a:txBody>
                    <a:bodyPr/>
                    <a:lstStyle/>
                    <a:p>
                      <a:pPr marL="0" algn="ctr" defTabSz="914400" rtl="0" eaLnBrk="1" latinLnBrk="0" hangingPunct="1"/>
                      <a:r>
                        <a:rPr lang="pt-BR" sz="1600" kern="1200" dirty="0">
                          <a:solidFill>
                            <a:schemeClr val="dk1"/>
                          </a:solidFill>
                          <a:latin typeface="+mn-lt"/>
                          <a:ea typeface="+mn-ea"/>
                          <a:cs typeface="+mn-cs"/>
                        </a:rPr>
                        <a:t>CT #04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r>
                        <a:rPr lang="pt-BR" sz="1800" kern="1200" dirty="0">
                          <a:solidFill>
                            <a:schemeClr val="dk1"/>
                          </a:solidFill>
                          <a:effectLst/>
                          <a:latin typeface="+mn-lt"/>
                          <a:ea typeface="+mn-ea"/>
                          <a:cs typeface="+mn-cs"/>
                        </a:rPr>
                        <a:t>Verifica se a opção “Recuperar Senha” foi selecionado.</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r>
                        <a:rPr lang="pt-BR" sz="1800" kern="1200" dirty="0">
                          <a:solidFill>
                            <a:schemeClr val="dk1"/>
                          </a:solidFill>
                          <a:effectLst/>
                          <a:latin typeface="+mn-lt"/>
                          <a:ea typeface="+mn-ea"/>
                          <a:cs typeface="+mn-cs"/>
                        </a:rPr>
                        <a:t>Caso o usuário selecionar o tópico “Recuperar Senha”, exibir a página de recuperação de senha.</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141504228"/>
                  </a:ext>
                </a:extLst>
              </a:tr>
            </a:tbl>
          </a:graphicData>
        </a:graphic>
      </p:graphicFrame>
      <p:graphicFrame>
        <p:nvGraphicFramePr>
          <p:cNvPr id="6" name="Tabela 5"/>
          <p:cNvGraphicFramePr>
            <a:graphicFrameLocks noGrp="1"/>
          </p:cNvGraphicFramePr>
          <p:nvPr>
            <p:extLst>
              <p:ext uri="{D42A27DB-BD31-4B8C-83A1-F6EECF244321}">
                <p14:modId xmlns:p14="http://schemas.microsoft.com/office/powerpoint/2010/main" val="3895268991"/>
              </p:ext>
            </p:extLst>
          </p:nvPr>
        </p:nvGraphicFramePr>
        <p:xfrm>
          <a:off x="1097278" y="4328009"/>
          <a:ext cx="9456928" cy="1557783"/>
        </p:xfrm>
        <a:graphic>
          <a:graphicData uri="http://schemas.openxmlformats.org/drawingml/2006/table">
            <a:tbl>
              <a:tblPr firstRow="1" bandRow="1">
                <a:tableStyleId>{5C22544A-7EE6-4342-B048-85BDC9FD1C3A}</a:tableStyleId>
              </a:tblPr>
              <a:tblGrid>
                <a:gridCol w="4728464">
                  <a:extLst>
                    <a:ext uri="{9D8B030D-6E8A-4147-A177-3AD203B41FA5}">
                      <a16:colId xmlns:a16="http://schemas.microsoft.com/office/drawing/2014/main" xmlns="" val="1299595726"/>
                    </a:ext>
                  </a:extLst>
                </a:gridCol>
                <a:gridCol w="4728464">
                  <a:extLst>
                    <a:ext uri="{9D8B030D-6E8A-4147-A177-3AD203B41FA5}">
                      <a16:colId xmlns:a16="http://schemas.microsoft.com/office/drawing/2014/main" xmlns="" val="2764043633"/>
                    </a:ext>
                  </a:extLst>
                </a:gridCol>
              </a:tblGrid>
              <a:tr h="519261">
                <a:tc gridSpan="2">
                  <a:txBody>
                    <a:bodyPr/>
                    <a:lstStyle/>
                    <a:p>
                      <a:pPr algn="ctr"/>
                      <a:r>
                        <a:rPr lang="pt-BR" dirty="0"/>
                        <a:t>Teste Executado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tc hMerge="1">
                  <a:txBody>
                    <a:bodyPr/>
                    <a:lstStyle/>
                    <a:p>
                      <a:endParaRPr lang="pt-BR" dirty="0"/>
                    </a:p>
                  </a:txBody>
                  <a:tcPr/>
                </a:tc>
                <a:extLst>
                  <a:ext uri="{0D108BD9-81ED-4DB2-BD59-A6C34878D82A}">
                    <a16:rowId xmlns:a16="http://schemas.microsoft.com/office/drawing/2014/main" xmlns="" val="2857425852"/>
                  </a:ext>
                </a:extLst>
              </a:tr>
              <a:tr h="519261">
                <a:tc>
                  <a:txBody>
                    <a:bodyPr/>
                    <a:lstStyle/>
                    <a:p>
                      <a:pPr marL="0" algn="ctr" defTabSz="914400" rtl="0" eaLnBrk="1" latinLnBrk="0" hangingPunct="1"/>
                      <a:r>
                        <a:rPr lang="pt-BR" sz="1600" kern="1200" dirty="0">
                          <a:solidFill>
                            <a:schemeClr val="dk1"/>
                          </a:solidFill>
                          <a:latin typeface="+mn-lt"/>
                          <a:ea typeface="+mn-ea"/>
                          <a:cs typeface="+mn-cs"/>
                        </a:rPr>
                        <a:t>Caso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ctr" defTabSz="914400" rtl="0" eaLnBrk="1" latinLnBrk="0" hangingPunct="1"/>
                      <a:r>
                        <a:rPr lang="pt-BR" sz="1600" kern="1200" dirty="0">
                          <a:solidFill>
                            <a:schemeClr val="dk1"/>
                          </a:solidFill>
                          <a:latin typeface="+mn-lt"/>
                          <a:ea typeface="+mn-ea"/>
                          <a:cs typeface="+mn-cs"/>
                        </a:rPr>
                        <a:t>27/08/2018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145132843"/>
                  </a:ext>
                </a:extLst>
              </a:tr>
              <a:tr h="519261">
                <a:tc>
                  <a:txBody>
                    <a:bodyPr/>
                    <a:lstStyle/>
                    <a:p>
                      <a:pPr marL="0" algn="ctr" defTabSz="914400" rtl="0" eaLnBrk="1" latinLnBrk="0" hangingPunct="1"/>
                      <a:r>
                        <a:rPr lang="pt-BR" sz="1600" kern="1200" dirty="0">
                          <a:solidFill>
                            <a:schemeClr val="dk1"/>
                          </a:solidFill>
                          <a:latin typeface="+mn-lt"/>
                          <a:ea typeface="+mn-ea"/>
                          <a:cs typeface="+mn-cs"/>
                        </a:rPr>
                        <a:t>CT #04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388737216"/>
                  </a:ext>
                </a:extLst>
              </a:tr>
            </a:tbl>
          </a:graphicData>
        </a:graphic>
      </p:graphicFrame>
    </p:spTree>
    <p:extLst>
      <p:ext uri="{BB962C8B-B14F-4D97-AF65-F5344CB8AC3E}">
        <p14:creationId xmlns:p14="http://schemas.microsoft.com/office/powerpoint/2010/main" val="3280672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Casos de Teste – Módulo 04</a:t>
            </a:r>
          </a:p>
        </p:txBody>
      </p:sp>
      <p:graphicFrame>
        <p:nvGraphicFramePr>
          <p:cNvPr id="4" name="Tabela 3"/>
          <p:cNvGraphicFramePr>
            <a:graphicFrameLocks noGrp="1"/>
          </p:cNvGraphicFramePr>
          <p:nvPr>
            <p:extLst>
              <p:ext uri="{D42A27DB-BD31-4B8C-83A1-F6EECF244321}">
                <p14:modId xmlns:p14="http://schemas.microsoft.com/office/powerpoint/2010/main" val="1044221418"/>
              </p:ext>
            </p:extLst>
          </p:nvPr>
        </p:nvGraphicFramePr>
        <p:xfrm>
          <a:off x="1096963" y="1846263"/>
          <a:ext cx="9456927" cy="3261360"/>
        </p:xfrm>
        <a:graphic>
          <a:graphicData uri="http://schemas.openxmlformats.org/drawingml/2006/table">
            <a:tbl>
              <a:tblPr firstRow="1" bandRow="1">
                <a:tableStyleId>{5C22544A-7EE6-4342-B048-85BDC9FD1C3A}</a:tableStyleId>
              </a:tblPr>
              <a:tblGrid>
                <a:gridCol w="1570228">
                  <a:extLst>
                    <a:ext uri="{9D8B030D-6E8A-4147-A177-3AD203B41FA5}">
                      <a16:colId xmlns:a16="http://schemas.microsoft.com/office/drawing/2014/main" xmlns="" val="3096196956"/>
                    </a:ext>
                  </a:extLst>
                </a:gridCol>
                <a:gridCol w="3721100">
                  <a:extLst>
                    <a:ext uri="{9D8B030D-6E8A-4147-A177-3AD203B41FA5}">
                      <a16:colId xmlns:a16="http://schemas.microsoft.com/office/drawing/2014/main" xmlns="" val="1893158661"/>
                    </a:ext>
                  </a:extLst>
                </a:gridCol>
                <a:gridCol w="4165599">
                  <a:extLst>
                    <a:ext uri="{9D8B030D-6E8A-4147-A177-3AD203B41FA5}">
                      <a16:colId xmlns:a16="http://schemas.microsoft.com/office/drawing/2014/main" xmlns="" val="1385439184"/>
                    </a:ext>
                  </a:extLst>
                </a:gridCol>
              </a:tblGrid>
              <a:tr h="283937">
                <a:tc gridSpan="3">
                  <a:txBody>
                    <a:bodyPr/>
                    <a:lstStyle/>
                    <a:p>
                      <a:pPr marL="0" algn="ctr" defTabSz="914400" rtl="0" eaLnBrk="1" latinLnBrk="0" hangingPunct="1"/>
                      <a:r>
                        <a:rPr lang="pt-BR" sz="1800" b="1" kern="1200" dirty="0">
                          <a:solidFill>
                            <a:schemeClr val="lt1"/>
                          </a:solidFill>
                          <a:latin typeface="+mn-lt"/>
                          <a:ea typeface="+mn-ea"/>
                          <a:cs typeface="+mn-cs"/>
                        </a:rPr>
                        <a:t>Casos de Teste – Módulo 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xmlns="" val="3060030058"/>
                  </a:ext>
                </a:extLst>
              </a:tr>
              <a:tr h="260276">
                <a:tc>
                  <a:txBody>
                    <a:bodyPr/>
                    <a:lstStyle/>
                    <a:p>
                      <a:pPr marL="0" algn="ctr" defTabSz="914400" rtl="0" eaLnBrk="1" latinLnBrk="0" hangingPunct="1"/>
                      <a:r>
                        <a:rPr lang="pt-BR" sz="1600" kern="1200" dirty="0">
                          <a:solidFill>
                            <a:schemeClr val="dk1"/>
                          </a:solidFill>
                          <a:latin typeface="+mn-lt"/>
                          <a:ea typeface="+mn-ea"/>
                          <a:cs typeface="+mn-cs"/>
                        </a:rPr>
                        <a:t>Caso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ctr" defTabSz="914400" rtl="0" eaLnBrk="1" latinLnBrk="0" hangingPunct="1"/>
                      <a:r>
                        <a:rPr lang="pt-BR" sz="1600" kern="1200" dirty="0">
                          <a:solidFill>
                            <a:schemeClr val="dk1"/>
                          </a:solidFill>
                          <a:latin typeface="+mn-lt"/>
                          <a:ea typeface="+mn-ea"/>
                          <a:cs typeface="+mn-cs"/>
                        </a:rPr>
                        <a:t>Descrição</a:t>
                      </a:r>
                      <a:r>
                        <a:rPr lang="pt-BR" sz="1600" kern="1200" baseline="0" dirty="0">
                          <a:solidFill>
                            <a:schemeClr val="dk1"/>
                          </a:solidFill>
                          <a:latin typeface="+mn-lt"/>
                          <a:ea typeface="+mn-ea"/>
                          <a:cs typeface="+mn-cs"/>
                        </a:rPr>
                        <a:t> do Caso de Teste</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ctr" defTabSz="914400" rtl="0" eaLnBrk="1" latinLnBrk="0" hangingPunct="1"/>
                      <a:r>
                        <a:rPr lang="pt-BR" sz="1600" kern="1200" dirty="0">
                          <a:solidFill>
                            <a:schemeClr val="dk1"/>
                          </a:solidFill>
                          <a:latin typeface="+mn-lt"/>
                          <a:ea typeface="+mn-ea"/>
                          <a:cs typeface="+mn-cs"/>
                        </a:rPr>
                        <a:t>Resultado</a:t>
                      </a:r>
                      <a:r>
                        <a:rPr lang="pt-BR" sz="1600" kern="1200" baseline="0" dirty="0">
                          <a:solidFill>
                            <a:schemeClr val="dk1"/>
                          </a:solidFill>
                          <a:latin typeface="+mn-lt"/>
                          <a:ea typeface="+mn-ea"/>
                          <a:cs typeface="+mn-cs"/>
                        </a:rPr>
                        <a:t> Esperado</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2006701907"/>
                  </a:ext>
                </a:extLst>
              </a:tr>
              <a:tr h="1987560">
                <a:tc>
                  <a:txBody>
                    <a:bodyPr/>
                    <a:lstStyle/>
                    <a:p>
                      <a:pPr marL="0" algn="ctr" defTabSz="914400" rtl="0" eaLnBrk="1" latinLnBrk="0" hangingPunct="1"/>
                      <a:r>
                        <a:rPr lang="pt-BR" sz="1600" kern="1200" dirty="0">
                          <a:solidFill>
                            <a:schemeClr val="dk1"/>
                          </a:solidFill>
                          <a:latin typeface="+mn-lt"/>
                          <a:ea typeface="+mn-ea"/>
                          <a:cs typeface="+mn-cs"/>
                        </a:rPr>
                        <a:t>CT #17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r>
                        <a:rPr lang="pt-BR" sz="1800" kern="1200" dirty="0">
                          <a:solidFill>
                            <a:schemeClr val="dk1"/>
                          </a:solidFill>
                          <a:effectLst/>
                          <a:latin typeface="+mn-lt"/>
                          <a:ea typeface="+mn-ea"/>
                          <a:cs typeface="+mn-cs"/>
                        </a:rPr>
                        <a:t>Verificar se o servidor de e-mail não está funcionando de maneira adequada.</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hangingPunct="0"/>
                      <a:r>
                        <a:rPr lang="pt-BR" sz="1800" kern="1200" dirty="0">
                          <a:solidFill>
                            <a:schemeClr val="dk1"/>
                          </a:solidFill>
                          <a:effectLst/>
                          <a:latin typeface="+mn-lt"/>
                          <a:ea typeface="+mn-ea"/>
                          <a:cs typeface="+mn-cs"/>
                        </a:rPr>
                        <a:t>Caso o servidor não esteja no ar ou funcionando de maneira adequada, o sistema deve armazenar uma notificação ao educador físico, que será enviada pelo sistema via e-mail assim que o servidor voltar ao ar. A notificação contém:</a:t>
                      </a:r>
                    </a:p>
                    <a:p>
                      <a:pPr lvl="0" hangingPunct="0"/>
                      <a:r>
                        <a:rPr lang="pt-BR" sz="1800" kern="1200" dirty="0">
                          <a:solidFill>
                            <a:schemeClr val="dk1"/>
                          </a:solidFill>
                          <a:effectLst/>
                          <a:latin typeface="+mn-lt"/>
                          <a:ea typeface="+mn-ea"/>
                          <a:cs typeface="+mn-cs"/>
                        </a:rPr>
                        <a:t>Quando (data e hora);</a:t>
                      </a:r>
                    </a:p>
                    <a:p>
                      <a:pPr lvl="0" hangingPunct="0"/>
                      <a:r>
                        <a:rPr lang="pt-BR" sz="1800" kern="1200" dirty="0">
                          <a:solidFill>
                            <a:schemeClr val="dk1"/>
                          </a:solidFill>
                          <a:effectLst/>
                          <a:latin typeface="+mn-lt"/>
                          <a:ea typeface="+mn-ea"/>
                          <a:cs typeface="+mn-cs"/>
                        </a:rPr>
                        <a:t>Onde (local);</a:t>
                      </a:r>
                    </a:p>
                    <a:p>
                      <a:r>
                        <a:rPr lang="pt-BR" sz="1800" kern="1200" dirty="0">
                          <a:solidFill>
                            <a:schemeClr val="dk1"/>
                          </a:solidFill>
                          <a:effectLst/>
                          <a:latin typeface="+mn-lt"/>
                          <a:ea typeface="+mn-ea"/>
                          <a:cs typeface="+mn-cs"/>
                        </a:rPr>
                        <a:t>Quem (usuário que marcou a consulta);</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961006585"/>
                  </a:ext>
                </a:extLst>
              </a:tr>
            </a:tbl>
          </a:graphicData>
        </a:graphic>
      </p:graphicFrame>
      <p:graphicFrame>
        <p:nvGraphicFramePr>
          <p:cNvPr id="5" name="Tabela 4"/>
          <p:cNvGraphicFramePr>
            <a:graphicFrameLocks noGrp="1"/>
          </p:cNvGraphicFramePr>
          <p:nvPr>
            <p:extLst>
              <p:ext uri="{D42A27DB-BD31-4B8C-83A1-F6EECF244321}">
                <p14:modId xmlns:p14="http://schemas.microsoft.com/office/powerpoint/2010/main" val="3005133869"/>
              </p:ext>
            </p:extLst>
          </p:nvPr>
        </p:nvGraphicFramePr>
        <p:xfrm>
          <a:off x="1096963" y="5186797"/>
          <a:ext cx="9456927" cy="1097280"/>
        </p:xfrm>
        <a:graphic>
          <a:graphicData uri="http://schemas.openxmlformats.org/drawingml/2006/table">
            <a:tbl>
              <a:tblPr firstRow="1" bandRow="1">
                <a:tableStyleId>{5C22544A-7EE6-4342-B048-85BDC9FD1C3A}</a:tableStyleId>
              </a:tblPr>
              <a:tblGrid>
                <a:gridCol w="3152309">
                  <a:extLst>
                    <a:ext uri="{9D8B030D-6E8A-4147-A177-3AD203B41FA5}">
                      <a16:colId xmlns:a16="http://schemas.microsoft.com/office/drawing/2014/main" xmlns="" val="1054386685"/>
                    </a:ext>
                  </a:extLst>
                </a:gridCol>
                <a:gridCol w="3152309">
                  <a:extLst>
                    <a:ext uri="{9D8B030D-6E8A-4147-A177-3AD203B41FA5}">
                      <a16:colId xmlns:a16="http://schemas.microsoft.com/office/drawing/2014/main" xmlns="" val="578977233"/>
                    </a:ext>
                  </a:extLst>
                </a:gridCol>
                <a:gridCol w="3152309">
                  <a:extLst>
                    <a:ext uri="{9D8B030D-6E8A-4147-A177-3AD203B41FA5}">
                      <a16:colId xmlns:a16="http://schemas.microsoft.com/office/drawing/2014/main" xmlns="" val="686441978"/>
                    </a:ext>
                  </a:extLst>
                </a:gridCol>
              </a:tblGrid>
              <a:tr h="333221">
                <a:tc gridSpan="2">
                  <a:txBody>
                    <a:bodyPr/>
                    <a:lstStyle/>
                    <a:p>
                      <a:pPr algn="ctr"/>
                      <a:r>
                        <a:rPr lang="pt-BR" dirty="0"/>
                        <a:t>                                                        Teste Executado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tc hMerge="1">
                  <a:txBody>
                    <a:bodyPr/>
                    <a:lstStyle/>
                    <a:p>
                      <a:endParaRPr lang="pt-BR" dirty="0"/>
                    </a:p>
                  </a:txBody>
                  <a:tcPr/>
                </a:tc>
                <a:tc>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extLst>
                  <a:ext uri="{0D108BD9-81ED-4DB2-BD59-A6C34878D82A}">
                    <a16:rowId xmlns:a16="http://schemas.microsoft.com/office/drawing/2014/main" xmlns="" val="3442272867"/>
                  </a:ext>
                </a:extLst>
              </a:tr>
              <a:tr h="333221">
                <a:tc>
                  <a:txBody>
                    <a:bodyPr/>
                    <a:lstStyle/>
                    <a:p>
                      <a:pPr marL="0" algn="ctr" defTabSz="914400" rtl="0" eaLnBrk="1" latinLnBrk="0" hangingPunct="1"/>
                      <a:r>
                        <a:rPr lang="pt-BR" sz="1600" kern="1200" dirty="0">
                          <a:solidFill>
                            <a:schemeClr val="dk1"/>
                          </a:solidFill>
                          <a:latin typeface="+mn-lt"/>
                          <a:ea typeface="+mn-ea"/>
                          <a:cs typeface="+mn-cs"/>
                        </a:rPr>
                        <a:t>Caso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ctr" defTabSz="914400" rtl="0" eaLnBrk="1" latinLnBrk="0" hangingPunct="1"/>
                      <a:r>
                        <a:rPr lang="pt-BR" sz="1800" b="0" kern="1200" dirty="0">
                          <a:solidFill>
                            <a:schemeClr val="dk1"/>
                          </a:solidFill>
                          <a:effectLst/>
                          <a:latin typeface="+mn-lt"/>
                          <a:ea typeface="+mn-ea"/>
                          <a:cs typeface="+mn-cs"/>
                        </a:rPr>
                        <a:t>16/09/2018</a:t>
                      </a:r>
                      <a:endParaRPr lang="pt-BR"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ctr" defTabSz="914400" rtl="0" eaLnBrk="1" latinLnBrk="0" hangingPunct="1"/>
                      <a:r>
                        <a:rPr lang="pt-BR" sz="1800" b="0" kern="1200" dirty="0">
                          <a:solidFill>
                            <a:schemeClr val="dk1"/>
                          </a:solidFill>
                          <a:effectLst/>
                          <a:latin typeface="+mn-lt"/>
                          <a:ea typeface="+mn-ea"/>
                          <a:cs typeface="+mn-cs"/>
                        </a:rPr>
                        <a:t>2</a:t>
                      </a:r>
                      <a:r>
                        <a:rPr lang="en-US" sz="1800" b="0" kern="1200" dirty="0">
                          <a:solidFill>
                            <a:schemeClr val="dk1"/>
                          </a:solidFill>
                          <a:effectLst/>
                          <a:latin typeface="+mn-lt"/>
                          <a:ea typeface="+mn-ea"/>
                          <a:cs typeface="+mn-cs"/>
                        </a:rPr>
                        <a:t>4/09</a:t>
                      </a:r>
                      <a:r>
                        <a:rPr lang="pt-BR" sz="1800" b="0" kern="1200" dirty="0">
                          <a:solidFill>
                            <a:schemeClr val="dk1"/>
                          </a:solidFill>
                          <a:effectLst/>
                          <a:latin typeface="+mn-lt"/>
                          <a:ea typeface="+mn-ea"/>
                          <a:cs typeface="+mn-cs"/>
                        </a:rPr>
                        <a:t>/2018</a:t>
                      </a:r>
                      <a:endParaRPr lang="pt-BR"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981991818"/>
                  </a:ext>
                </a:extLst>
              </a:tr>
              <a:tr h="333221">
                <a:tc>
                  <a:txBody>
                    <a:bodyPr/>
                    <a:lstStyle/>
                    <a:p>
                      <a:pPr marL="0" algn="ctr" defTabSz="914400" rtl="0" eaLnBrk="1" latinLnBrk="0" hangingPunct="1"/>
                      <a:r>
                        <a:rPr lang="pt-BR" sz="1600" kern="1200" dirty="0">
                          <a:solidFill>
                            <a:schemeClr val="dk1"/>
                          </a:solidFill>
                          <a:latin typeface="+mn-lt"/>
                          <a:ea typeface="+mn-ea"/>
                          <a:cs typeface="+mn-cs"/>
                        </a:rPr>
                        <a:t>CT #17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Falha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452193324"/>
                  </a:ext>
                </a:extLst>
              </a:tr>
            </a:tbl>
          </a:graphicData>
        </a:graphic>
      </p:graphicFrame>
    </p:spTree>
    <p:extLst>
      <p:ext uri="{BB962C8B-B14F-4D97-AF65-F5344CB8AC3E}">
        <p14:creationId xmlns:p14="http://schemas.microsoft.com/office/powerpoint/2010/main" val="728455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Casos de Teste – Módulo 04</a:t>
            </a:r>
          </a:p>
        </p:txBody>
      </p:sp>
      <p:graphicFrame>
        <p:nvGraphicFramePr>
          <p:cNvPr id="4" name="Tabela 3"/>
          <p:cNvGraphicFramePr>
            <a:graphicFrameLocks noGrp="1"/>
          </p:cNvGraphicFramePr>
          <p:nvPr>
            <p:extLst>
              <p:ext uri="{D42A27DB-BD31-4B8C-83A1-F6EECF244321}">
                <p14:modId xmlns:p14="http://schemas.microsoft.com/office/powerpoint/2010/main" val="24141680"/>
              </p:ext>
            </p:extLst>
          </p:nvPr>
        </p:nvGraphicFramePr>
        <p:xfrm>
          <a:off x="644381" y="2058698"/>
          <a:ext cx="11112500" cy="3858625"/>
        </p:xfrm>
        <a:graphic>
          <a:graphicData uri="http://schemas.openxmlformats.org/drawingml/2006/table">
            <a:tbl>
              <a:tblPr firstRow="1" bandRow="1">
                <a:tableStyleId>{5C22544A-7EE6-4342-B048-85BDC9FD1C3A}</a:tableStyleId>
              </a:tblPr>
              <a:tblGrid>
                <a:gridCol w="739985">
                  <a:extLst>
                    <a:ext uri="{9D8B030D-6E8A-4147-A177-3AD203B41FA5}">
                      <a16:colId xmlns:a16="http://schemas.microsoft.com/office/drawing/2014/main" xmlns="" val="362459957"/>
                    </a:ext>
                  </a:extLst>
                </a:gridCol>
                <a:gridCol w="1304715">
                  <a:extLst>
                    <a:ext uri="{9D8B030D-6E8A-4147-A177-3AD203B41FA5}">
                      <a16:colId xmlns:a16="http://schemas.microsoft.com/office/drawing/2014/main" xmlns="" val="1003933761"/>
                    </a:ext>
                  </a:extLst>
                </a:gridCol>
                <a:gridCol w="1460500">
                  <a:extLst>
                    <a:ext uri="{9D8B030D-6E8A-4147-A177-3AD203B41FA5}">
                      <a16:colId xmlns:a16="http://schemas.microsoft.com/office/drawing/2014/main" xmlns="" val="4046851844"/>
                    </a:ext>
                  </a:extLst>
                </a:gridCol>
                <a:gridCol w="1054100">
                  <a:extLst>
                    <a:ext uri="{9D8B030D-6E8A-4147-A177-3AD203B41FA5}">
                      <a16:colId xmlns:a16="http://schemas.microsoft.com/office/drawing/2014/main" xmlns="" val="3558174570"/>
                    </a:ext>
                  </a:extLst>
                </a:gridCol>
                <a:gridCol w="3148899">
                  <a:extLst>
                    <a:ext uri="{9D8B030D-6E8A-4147-A177-3AD203B41FA5}">
                      <a16:colId xmlns:a16="http://schemas.microsoft.com/office/drawing/2014/main" xmlns="" val="4100269505"/>
                    </a:ext>
                  </a:extLst>
                </a:gridCol>
                <a:gridCol w="1960964">
                  <a:extLst>
                    <a:ext uri="{9D8B030D-6E8A-4147-A177-3AD203B41FA5}">
                      <a16:colId xmlns:a16="http://schemas.microsoft.com/office/drawing/2014/main" xmlns="" val="1944563646"/>
                    </a:ext>
                  </a:extLst>
                </a:gridCol>
                <a:gridCol w="1443337">
                  <a:extLst>
                    <a:ext uri="{9D8B030D-6E8A-4147-A177-3AD203B41FA5}">
                      <a16:colId xmlns:a16="http://schemas.microsoft.com/office/drawing/2014/main" xmlns="" val="4221900306"/>
                    </a:ext>
                  </a:extLst>
                </a:gridCol>
              </a:tblGrid>
              <a:tr h="468369">
                <a:tc gridSpan="7">
                  <a:txBody>
                    <a:bodyPr/>
                    <a:lstStyle/>
                    <a:p>
                      <a:pPr marL="0" algn="ctr" defTabSz="914400" rtl="0" eaLnBrk="1" latinLnBrk="0" hangingPunct="1"/>
                      <a:r>
                        <a:rPr lang="pt-BR" sz="1800" b="1" kern="1200" dirty="0">
                          <a:solidFill>
                            <a:schemeClr val="lt1"/>
                          </a:solidFill>
                          <a:latin typeface="+mn-lt"/>
                          <a:ea typeface="+mn-ea"/>
                          <a:cs typeface="+mn-cs"/>
                        </a:rPr>
                        <a:t>Histórico de Execução de</a:t>
                      </a:r>
                      <a:r>
                        <a:rPr lang="pt-BR" sz="1800" b="1" kern="1200" baseline="0" dirty="0">
                          <a:solidFill>
                            <a:schemeClr val="lt1"/>
                          </a:solidFill>
                          <a:latin typeface="+mn-lt"/>
                          <a:ea typeface="+mn-ea"/>
                          <a:cs typeface="+mn-cs"/>
                        </a:rPr>
                        <a:t> Testes</a:t>
                      </a:r>
                      <a:endParaRPr lang="pt-BR" sz="18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pPr marL="0" algn="ctr" defTabSz="914400" rtl="0" eaLnBrk="1" latinLnBrk="0" hangingPunct="1"/>
                      <a:endParaRPr lang="pt-BR" sz="18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pPr marL="0" algn="ctr" defTabSz="914400" rtl="0" eaLnBrk="1" latinLnBrk="0" hangingPunct="1"/>
                      <a:endParaRPr lang="pt-BR" sz="18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pPr marL="0" algn="ctr" defTabSz="914400" rtl="0" eaLnBrk="1" latinLnBrk="0" hangingPunct="1"/>
                      <a:endParaRPr lang="pt-BR" sz="18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pPr marL="0" algn="ctr" defTabSz="914400" rtl="0" eaLnBrk="1" latinLnBrk="0" hangingPunct="1"/>
                      <a:endParaRPr lang="pt-BR" sz="18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xmlns="" val="234475005"/>
                  </a:ext>
                </a:extLst>
              </a:tr>
              <a:tr h="1039395">
                <a:tc>
                  <a:txBody>
                    <a:bodyPr/>
                    <a:lstStyle/>
                    <a:p>
                      <a:pPr marL="0" algn="ctr" defTabSz="914400" rtl="0" eaLnBrk="1" latinLnBrk="0" hangingPunct="1"/>
                      <a:r>
                        <a:rPr lang="pt-BR" sz="1600" kern="1200" dirty="0">
                          <a:solidFill>
                            <a:schemeClr val="dk1"/>
                          </a:solidFill>
                          <a:latin typeface="+mn-lt"/>
                          <a:ea typeface="+mn-ea"/>
                          <a:cs typeface="+mn-cs"/>
                        </a:rPr>
                        <a:t>Caso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ctr" defTabSz="914400" rtl="0" eaLnBrk="1" latinLnBrk="0" hangingPunct="1"/>
                      <a:r>
                        <a:rPr lang="pt-BR" sz="1600" kern="1200" dirty="0">
                          <a:solidFill>
                            <a:schemeClr val="dk1"/>
                          </a:solidFill>
                          <a:latin typeface="+mn-lt"/>
                          <a:ea typeface="+mn-ea"/>
                          <a:cs typeface="+mn-cs"/>
                        </a:rPr>
                        <a:t>Data</a:t>
                      </a:r>
                      <a:r>
                        <a:rPr lang="pt-BR" sz="1600" kern="1200" baseline="0" dirty="0">
                          <a:solidFill>
                            <a:schemeClr val="dk1"/>
                          </a:solidFill>
                          <a:latin typeface="+mn-lt"/>
                          <a:ea typeface="+mn-ea"/>
                          <a:cs typeface="+mn-cs"/>
                        </a:rPr>
                        <a:t> da Execução</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ctr" defTabSz="914400" rtl="0" eaLnBrk="1" latinLnBrk="0" hangingPunct="1"/>
                      <a:r>
                        <a:rPr lang="pt-BR" sz="1600" kern="1200" dirty="0">
                          <a:solidFill>
                            <a:schemeClr val="dk1"/>
                          </a:solidFill>
                          <a:latin typeface="+mn-lt"/>
                          <a:ea typeface="+mn-ea"/>
                          <a:cs typeface="+mn-cs"/>
                        </a:rPr>
                        <a:t>Responsável</a:t>
                      </a:r>
                      <a:r>
                        <a:rPr lang="pt-BR" sz="1600" kern="1200" baseline="0" dirty="0">
                          <a:solidFill>
                            <a:schemeClr val="dk1"/>
                          </a:solidFill>
                          <a:latin typeface="+mn-lt"/>
                          <a:ea typeface="+mn-ea"/>
                          <a:cs typeface="+mn-cs"/>
                        </a:rPr>
                        <a:t> da Atividade de Teste</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ctr" defTabSz="914400" rtl="0" eaLnBrk="1" latinLnBrk="0" hangingPunct="1"/>
                      <a:r>
                        <a:rPr lang="pt-BR" sz="1600" kern="1200" dirty="0">
                          <a:solidFill>
                            <a:schemeClr val="dk1"/>
                          </a:solidFill>
                          <a:latin typeface="+mn-lt"/>
                          <a:ea typeface="+mn-ea"/>
                          <a:cs typeface="+mn-cs"/>
                        </a:rPr>
                        <a:t>Status do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ctr" defTabSz="914400" rtl="0" eaLnBrk="1" latinLnBrk="0" hangingPunct="1"/>
                      <a:r>
                        <a:rPr lang="pt-BR" sz="1600" kern="1200" dirty="0">
                          <a:solidFill>
                            <a:schemeClr val="dk1"/>
                          </a:solidFill>
                          <a:latin typeface="+mn-lt"/>
                          <a:ea typeface="+mn-ea"/>
                          <a:cs typeface="+mn-cs"/>
                        </a:rPr>
                        <a:t>Motivo da Falha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ctr" defTabSz="914400" rtl="0" eaLnBrk="1" latinLnBrk="0" hangingPunct="1"/>
                      <a:r>
                        <a:rPr lang="pt-BR" sz="1600" kern="1200" dirty="0">
                          <a:solidFill>
                            <a:schemeClr val="dk1"/>
                          </a:solidFill>
                          <a:latin typeface="+mn-lt"/>
                          <a:ea typeface="+mn-ea"/>
                          <a:cs typeface="+mn-cs"/>
                        </a:rPr>
                        <a:t>Responsável pela Correção da Falha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ctr" defTabSz="914400" rtl="0" eaLnBrk="1" latinLnBrk="0" hangingPunct="1"/>
                      <a:r>
                        <a:rPr lang="pt-BR" sz="1600" kern="1200" dirty="0">
                          <a:solidFill>
                            <a:schemeClr val="dk1"/>
                          </a:solidFill>
                          <a:latin typeface="+mn-lt"/>
                          <a:ea typeface="+mn-ea"/>
                          <a:cs typeface="+mn-cs"/>
                        </a:rPr>
                        <a:t>Data Prevista para Novo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2236323043"/>
                  </a:ext>
                </a:extLst>
              </a:tr>
              <a:tr h="2350861">
                <a:tc>
                  <a:txBody>
                    <a:bodyPr/>
                    <a:lstStyle/>
                    <a:p>
                      <a:pPr marL="0" algn="ctr" defTabSz="914400" rtl="0" eaLnBrk="1" latinLnBrk="0" hangingPunct="1"/>
                      <a:r>
                        <a:rPr lang="pt-BR" sz="1600" kern="1200" dirty="0">
                          <a:solidFill>
                            <a:schemeClr val="dk1"/>
                          </a:solidFill>
                          <a:latin typeface="+mn-lt"/>
                          <a:ea typeface="+mn-ea"/>
                          <a:cs typeface="+mn-cs"/>
                        </a:rPr>
                        <a:t>CT #17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16/09/2018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800" kern="1200" dirty="0">
                          <a:solidFill>
                            <a:schemeClr val="dk1"/>
                          </a:solidFill>
                          <a:effectLst/>
                          <a:latin typeface="+mn-lt"/>
                          <a:ea typeface="+mn-ea"/>
                          <a:cs typeface="+mn-cs"/>
                        </a:rPr>
                        <a:t>Lucas R e Vitória</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Falha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hangingPunct="0">
                        <a:lnSpc>
                          <a:spcPct val="100000"/>
                        </a:lnSpc>
                        <a:spcAft>
                          <a:spcPts val="0"/>
                        </a:spcAft>
                      </a:pPr>
                      <a:endParaRPr lang="pt-BR" sz="1800" dirty="0">
                        <a:effectLst/>
                        <a:latin typeface="+mn-lt"/>
                        <a:ea typeface="Times New Roman" panose="02020603050405020304" pitchFamily="18" charset="0"/>
                        <a:cs typeface="Times New Roman" panose="02020603050405020304" pitchFamily="18" charset="0"/>
                      </a:endParaRPr>
                    </a:p>
                    <a:p>
                      <a:pPr algn="just" hangingPunct="0">
                        <a:lnSpc>
                          <a:spcPct val="100000"/>
                        </a:lnSpc>
                        <a:spcAft>
                          <a:spcPts val="0"/>
                        </a:spcAft>
                      </a:pPr>
                      <a:r>
                        <a:rPr lang="pt-BR" sz="1800" dirty="0">
                          <a:effectLst/>
                          <a:latin typeface="+mn-lt"/>
                          <a:ea typeface="Times New Roman" panose="02020603050405020304" pitchFamily="18" charset="0"/>
                          <a:cs typeface="Times New Roman" panose="02020603050405020304" pitchFamily="18" charset="0"/>
                        </a:rPr>
                        <a:t>As funcionalidades de </a:t>
                      </a:r>
                      <a:r>
                        <a:rPr lang="pt-BR" sz="1800" dirty="0" err="1">
                          <a:effectLst/>
                          <a:latin typeface="+mn-lt"/>
                          <a:ea typeface="Times New Roman" panose="02020603050405020304" pitchFamily="18" charset="0"/>
                          <a:cs typeface="Times New Roman" panose="02020603050405020304" pitchFamily="18" charset="0"/>
                        </a:rPr>
                        <a:t>back-end</a:t>
                      </a:r>
                      <a:r>
                        <a:rPr lang="pt-BR" sz="1800" dirty="0">
                          <a:effectLst/>
                          <a:latin typeface="+mn-lt"/>
                          <a:ea typeface="Times New Roman" panose="02020603050405020304" pitchFamily="18" charset="0"/>
                          <a:cs typeface="Times New Roman" panose="02020603050405020304" pitchFamily="18" charset="0"/>
                        </a:rPr>
                        <a:t> relativas às interfaces de “Exibir dados da ficha de treinamento” e “Adicionar ficha de treinamento” ainda não foram integradas à parte visual (front-</a:t>
                      </a:r>
                      <a:r>
                        <a:rPr lang="pt-BR" sz="1800" dirty="0" err="1">
                          <a:effectLst/>
                          <a:latin typeface="+mn-lt"/>
                          <a:ea typeface="Times New Roman" panose="02020603050405020304" pitchFamily="18" charset="0"/>
                          <a:cs typeface="Times New Roman" panose="02020603050405020304" pitchFamily="18" charset="0"/>
                        </a:rPr>
                        <a:t>end</a:t>
                      </a:r>
                      <a:r>
                        <a:rPr lang="pt-BR" sz="1800" dirty="0">
                          <a:effectLst/>
                          <a:latin typeface="+mn-lt"/>
                          <a:ea typeface="Times New Roman" panose="02020603050405020304" pitchFamily="18" charset="0"/>
                          <a:cs typeface="Times New Roman" panose="02020603050405020304" pitchFamily="18" charset="0"/>
                        </a:rPr>
                        <a:t>) da interface.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r>
                        <a:rPr lang="pt-BR" sz="1800" kern="1200" dirty="0">
                          <a:solidFill>
                            <a:schemeClr val="dk1"/>
                          </a:solidFill>
                          <a:effectLst/>
                          <a:latin typeface="+mn-lt"/>
                          <a:ea typeface="+mn-ea"/>
                          <a:cs typeface="+mn-cs"/>
                        </a:rPr>
                        <a:t>Lucas R e Vitória</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800" kern="1200" dirty="0">
                          <a:solidFill>
                            <a:schemeClr val="dk1"/>
                          </a:solidFill>
                          <a:effectLst/>
                          <a:latin typeface="+mn-lt"/>
                          <a:ea typeface="+mn-ea"/>
                          <a:cs typeface="+mn-cs"/>
                        </a:rPr>
                        <a:t>28/09/2018</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550532583"/>
                  </a:ext>
                </a:extLst>
              </a:tr>
            </a:tbl>
          </a:graphicData>
        </a:graphic>
      </p:graphicFrame>
    </p:spTree>
    <p:extLst>
      <p:ext uri="{BB962C8B-B14F-4D97-AF65-F5344CB8AC3E}">
        <p14:creationId xmlns:p14="http://schemas.microsoft.com/office/powerpoint/2010/main" val="2832363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Casos de Teste – Módulo 07</a:t>
            </a:r>
          </a:p>
        </p:txBody>
      </p:sp>
      <p:graphicFrame>
        <p:nvGraphicFramePr>
          <p:cNvPr id="4" name="Tabela 3"/>
          <p:cNvGraphicFramePr>
            <a:graphicFrameLocks noGrp="1"/>
          </p:cNvGraphicFramePr>
          <p:nvPr>
            <p:extLst>
              <p:ext uri="{D42A27DB-BD31-4B8C-83A1-F6EECF244321}">
                <p14:modId xmlns:p14="http://schemas.microsoft.com/office/powerpoint/2010/main" val="2794077476"/>
              </p:ext>
            </p:extLst>
          </p:nvPr>
        </p:nvGraphicFramePr>
        <p:xfrm>
          <a:off x="1096963" y="1846263"/>
          <a:ext cx="9456927" cy="2116137"/>
        </p:xfrm>
        <a:graphic>
          <a:graphicData uri="http://schemas.openxmlformats.org/drawingml/2006/table">
            <a:tbl>
              <a:tblPr firstRow="1" bandRow="1">
                <a:tableStyleId>{5C22544A-7EE6-4342-B048-85BDC9FD1C3A}</a:tableStyleId>
              </a:tblPr>
              <a:tblGrid>
                <a:gridCol w="1570228">
                  <a:extLst>
                    <a:ext uri="{9D8B030D-6E8A-4147-A177-3AD203B41FA5}">
                      <a16:colId xmlns:a16="http://schemas.microsoft.com/office/drawing/2014/main" xmlns="" val="3766625896"/>
                    </a:ext>
                  </a:extLst>
                </a:gridCol>
                <a:gridCol w="3721100">
                  <a:extLst>
                    <a:ext uri="{9D8B030D-6E8A-4147-A177-3AD203B41FA5}">
                      <a16:colId xmlns:a16="http://schemas.microsoft.com/office/drawing/2014/main" xmlns="" val="2027943973"/>
                    </a:ext>
                  </a:extLst>
                </a:gridCol>
                <a:gridCol w="4165599">
                  <a:extLst>
                    <a:ext uri="{9D8B030D-6E8A-4147-A177-3AD203B41FA5}">
                      <a16:colId xmlns:a16="http://schemas.microsoft.com/office/drawing/2014/main" xmlns="" val="544317275"/>
                    </a:ext>
                  </a:extLst>
                </a:gridCol>
              </a:tblGrid>
              <a:tr h="473859">
                <a:tc gridSpan="3">
                  <a:txBody>
                    <a:bodyPr/>
                    <a:lstStyle/>
                    <a:p>
                      <a:pPr marL="0" algn="ctr" defTabSz="914400" rtl="0" eaLnBrk="1" latinLnBrk="0" hangingPunct="1"/>
                      <a:r>
                        <a:rPr lang="pt-BR" sz="1800" b="1" kern="1200" dirty="0">
                          <a:solidFill>
                            <a:schemeClr val="lt1"/>
                          </a:solidFill>
                          <a:latin typeface="+mn-lt"/>
                          <a:ea typeface="+mn-ea"/>
                          <a:cs typeface="+mn-cs"/>
                        </a:rPr>
                        <a:t>Casos de Teste – Módulo 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xmlns="" val="3574501408"/>
                  </a:ext>
                </a:extLst>
              </a:tr>
              <a:tr h="473859">
                <a:tc>
                  <a:txBody>
                    <a:bodyPr/>
                    <a:lstStyle/>
                    <a:p>
                      <a:pPr marL="0" algn="ctr" defTabSz="914400" rtl="0" eaLnBrk="1" latinLnBrk="0" hangingPunct="1"/>
                      <a:r>
                        <a:rPr lang="pt-BR" sz="1600" kern="1200" dirty="0">
                          <a:solidFill>
                            <a:schemeClr val="dk1"/>
                          </a:solidFill>
                          <a:latin typeface="+mn-lt"/>
                          <a:ea typeface="+mn-ea"/>
                          <a:cs typeface="+mn-cs"/>
                        </a:rPr>
                        <a:t>Caso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ctr" defTabSz="914400" rtl="0" eaLnBrk="1" latinLnBrk="0" hangingPunct="1"/>
                      <a:r>
                        <a:rPr lang="pt-BR" sz="1600" kern="1200" dirty="0">
                          <a:solidFill>
                            <a:schemeClr val="dk1"/>
                          </a:solidFill>
                          <a:latin typeface="+mn-lt"/>
                          <a:ea typeface="+mn-ea"/>
                          <a:cs typeface="+mn-cs"/>
                        </a:rPr>
                        <a:t>Descrição</a:t>
                      </a:r>
                      <a:r>
                        <a:rPr lang="pt-BR" sz="1600" kern="1200" baseline="0" dirty="0">
                          <a:solidFill>
                            <a:schemeClr val="dk1"/>
                          </a:solidFill>
                          <a:latin typeface="+mn-lt"/>
                          <a:ea typeface="+mn-ea"/>
                          <a:cs typeface="+mn-cs"/>
                        </a:rPr>
                        <a:t> do Caso de Teste</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ctr" defTabSz="914400" rtl="0" eaLnBrk="1" latinLnBrk="0" hangingPunct="1"/>
                      <a:r>
                        <a:rPr lang="pt-BR" sz="1600" kern="1200" dirty="0">
                          <a:solidFill>
                            <a:schemeClr val="dk1"/>
                          </a:solidFill>
                          <a:latin typeface="+mn-lt"/>
                          <a:ea typeface="+mn-ea"/>
                          <a:cs typeface="+mn-cs"/>
                        </a:rPr>
                        <a:t>Resultado</a:t>
                      </a:r>
                      <a:r>
                        <a:rPr lang="pt-BR" sz="1600" kern="1200" baseline="0" dirty="0">
                          <a:solidFill>
                            <a:schemeClr val="dk1"/>
                          </a:solidFill>
                          <a:latin typeface="+mn-lt"/>
                          <a:ea typeface="+mn-ea"/>
                          <a:cs typeface="+mn-cs"/>
                        </a:rPr>
                        <a:t> Esperado</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262697542"/>
                  </a:ext>
                </a:extLst>
              </a:tr>
              <a:tr h="1168419">
                <a:tc>
                  <a:txBody>
                    <a:bodyPr/>
                    <a:lstStyle/>
                    <a:p>
                      <a:pPr marL="0" algn="ctr" defTabSz="914400" rtl="0" eaLnBrk="1" latinLnBrk="0" hangingPunct="1"/>
                      <a:r>
                        <a:rPr lang="pt-BR" sz="1600" kern="1200" dirty="0">
                          <a:solidFill>
                            <a:schemeClr val="dk1"/>
                          </a:solidFill>
                          <a:latin typeface="+mn-lt"/>
                          <a:ea typeface="+mn-ea"/>
                          <a:cs typeface="+mn-cs"/>
                        </a:rPr>
                        <a:t>CT #14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r>
                        <a:rPr lang="pt-BR" sz="1800" kern="1200" dirty="0">
                          <a:solidFill>
                            <a:schemeClr val="dk1"/>
                          </a:solidFill>
                          <a:effectLst/>
                          <a:latin typeface="+mn-lt"/>
                          <a:ea typeface="+mn-ea"/>
                          <a:cs typeface="+mn-cs"/>
                        </a:rPr>
                        <a:t>Verificar se a agenda foi acessada.</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r>
                        <a:rPr lang="pt-BR" sz="1800" kern="1200" dirty="0">
                          <a:solidFill>
                            <a:schemeClr val="dk1"/>
                          </a:solidFill>
                          <a:effectLst/>
                          <a:latin typeface="+mn-lt"/>
                          <a:ea typeface="+mn-ea"/>
                          <a:cs typeface="+mn-cs"/>
                        </a:rPr>
                        <a:t>Caso a agenda tenha sido acessada, mostre a tabela com data, hora e nutricionista.</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970443053"/>
                  </a:ext>
                </a:extLst>
              </a:tr>
            </a:tbl>
          </a:graphicData>
        </a:graphic>
      </p:graphicFrame>
      <p:graphicFrame>
        <p:nvGraphicFramePr>
          <p:cNvPr id="5" name="Tabela 4"/>
          <p:cNvGraphicFramePr>
            <a:graphicFrameLocks noGrp="1"/>
          </p:cNvGraphicFramePr>
          <p:nvPr>
            <p:extLst>
              <p:ext uri="{D42A27DB-BD31-4B8C-83A1-F6EECF244321}">
                <p14:modId xmlns:p14="http://schemas.microsoft.com/office/powerpoint/2010/main" val="21723406"/>
              </p:ext>
            </p:extLst>
          </p:nvPr>
        </p:nvGraphicFramePr>
        <p:xfrm>
          <a:off x="1096963" y="4246179"/>
          <a:ext cx="9456928" cy="1870842"/>
        </p:xfrm>
        <a:graphic>
          <a:graphicData uri="http://schemas.openxmlformats.org/drawingml/2006/table">
            <a:tbl>
              <a:tblPr firstRow="1" bandRow="1">
                <a:tableStyleId>{5C22544A-7EE6-4342-B048-85BDC9FD1C3A}</a:tableStyleId>
              </a:tblPr>
              <a:tblGrid>
                <a:gridCol w="4728464">
                  <a:extLst>
                    <a:ext uri="{9D8B030D-6E8A-4147-A177-3AD203B41FA5}">
                      <a16:colId xmlns:a16="http://schemas.microsoft.com/office/drawing/2014/main" xmlns="" val="1131788599"/>
                    </a:ext>
                  </a:extLst>
                </a:gridCol>
                <a:gridCol w="4728464">
                  <a:extLst>
                    <a:ext uri="{9D8B030D-6E8A-4147-A177-3AD203B41FA5}">
                      <a16:colId xmlns:a16="http://schemas.microsoft.com/office/drawing/2014/main" xmlns="" val="2396318962"/>
                    </a:ext>
                  </a:extLst>
                </a:gridCol>
              </a:tblGrid>
              <a:tr h="623614">
                <a:tc gridSpan="2">
                  <a:txBody>
                    <a:bodyPr/>
                    <a:lstStyle/>
                    <a:p>
                      <a:pPr algn="ctr"/>
                      <a:r>
                        <a:rPr lang="pt-BR" dirty="0"/>
                        <a:t>Teste Executado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tc hMerge="1">
                  <a:txBody>
                    <a:bodyPr/>
                    <a:lstStyle/>
                    <a:p>
                      <a:endParaRPr lang="pt-BR" dirty="0"/>
                    </a:p>
                  </a:txBody>
                  <a:tcPr/>
                </a:tc>
                <a:extLst>
                  <a:ext uri="{0D108BD9-81ED-4DB2-BD59-A6C34878D82A}">
                    <a16:rowId xmlns:a16="http://schemas.microsoft.com/office/drawing/2014/main" xmlns="" val="482128060"/>
                  </a:ext>
                </a:extLst>
              </a:tr>
              <a:tr h="623614">
                <a:tc>
                  <a:txBody>
                    <a:bodyPr/>
                    <a:lstStyle/>
                    <a:p>
                      <a:pPr marL="0" algn="ctr" defTabSz="914400" rtl="0" eaLnBrk="1" latinLnBrk="0" hangingPunct="1"/>
                      <a:r>
                        <a:rPr lang="pt-BR" sz="1600" kern="1200" dirty="0">
                          <a:solidFill>
                            <a:schemeClr val="dk1"/>
                          </a:solidFill>
                          <a:latin typeface="+mn-lt"/>
                          <a:ea typeface="+mn-ea"/>
                          <a:cs typeface="+mn-cs"/>
                        </a:rPr>
                        <a:t>Caso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ctr" defTabSz="914400" rtl="0" eaLnBrk="1" latinLnBrk="0" hangingPunct="1"/>
                      <a:r>
                        <a:rPr lang="pt-BR" sz="1600" kern="1200" dirty="0">
                          <a:solidFill>
                            <a:schemeClr val="dk1"/>
                          </a:solidFill>
                          <a:latin typeface="+mn-lt"/>
                          <a:ea typeface="+mn-ea"/>
                          <a:cs typeface="+mn-cs"/>
                        </a:rPr>
                        <a:t>24/09/2018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265961809"/>
                  </a:ext>
                </a:extLst>
              </a:tr>
              <a:tr h="623614">
                <a:tc>
                  <a:txBody>
                    <a:bodyPr/>
                    <a:lstStyle/>
                    <a:p>
                      <a:pPr marL="0" algn="ctr" defTabSz="914400" rtl="0" eaLnBrk="1" latinLnBrk="0" hangingPunct="1"/>
                      <a:r>
                        <a:rPr lang="pt-BR" sz="1600" kern="1200" dirty="0">
                          <a:solidFill>
                            <a:schemeClr val="dk1"/>
                          </a:solidFill>
                          <a:latin typeface="+mn-lt"/>
                          <a:ea typeface="+mn-ea"/>
                          <a:cs typeface="+mn-cs"/>
                        </a:rPr>
                        <a:t>CT #14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753015551"/>
                  </a:ext>
                </a:extLst>
              </a:tr>
            </a:tbl>
          </a:graphicData>
        </a:graphic>
      </p:graphicFrame>
    </p:spTree>
    <p:extLst>
      <p:ext uri="{BB962C8B-B14F-4D97-AF65-F5344CB8AC3E}">
        <p14:creationId xmlns:p14="http://schemas.microsoft.com/office/powerpoint/2010/main" val="1304385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87965" y="353105"/>
            <a:ext cx="10058400" cy="1450757"/>
          </a:xfrm>
        </p:spPr>
        <p:txBody>
          <a:bodyPr/>
          <a:lstStyle/>
          <a:p>
            <a:r>
              <a:rPr lang="pt-BR" dirty="0"/>
              <a:t>Equipes de Trabalho</a:t>
            </a:r>
          </a:p>
        </p:txBody>
      </p:sp>
      <p:pic>
        <p:nvPicPr>
          <p:cNvPr id="1026" name="Picture 2" descr="https://c9c6b771-a-62cb3a1a-s-sites.googlegroups.com/site/blromano/disciplinas/pds2014/EquipesPDS2018.png?attachauth=ANoY7crLXXyS4ti_4trTVXp7GbJSzZkeH9Mt1K7LDCKipFIGxYqUj5ZGWQnlwio1iDwTIOADtzrg_mqVhyMuDy6mjo5tFeVuAxCoyKwXvIm0jMIEQmln-Pr_bdkNuriTeJTRWseUmTwt-9ixInQgE1ntNQcRYFV_BZ2o6hDUY9lHr-c2c-85YRx2tbxA0T6NCCnvPiYxILvisvkpjXrYftRKiMlvc73tibK1xICsfvMcWzyhLp0ZJABrO3n2c8OckBttS-NC7iye&amp;attredirects=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9189" y="2179858"/>
            <a:ext cx="11855951" cy="2635135"/>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8147237" y="5167640"/>
            <a:ext cx="3624349" cy="923330"/>
          </a:xfrm>
          <a:prstGeom prst="rect">
            <a:avLst/>
          </a:prstGeom>
          <a:noFill/>
        </p:spPr>
        <p:txBody>
          <a:bodyPr wrap="square" rtlCol="0">
            <a:spAutoFit/>
          </a:bodyPr>
          <a:lstStyle/>
          <a:p>
            <a:r>
              <a:rPr lang="pt-BR" dirty="0"/>
              <a:t>Analista/Testador</a:t>
            </a:r>
          </a:p>
          <a:p>
            <a:r>
              <a:rPr lang="pt-BR" dirty="0"/>
              <a:t>DBA</a:t>
            </a:r>
          </a:p>
          <a:p>
            <a:r>
              <a:rPr lang="pt-BR" dirty="0"/>
              <a:t>Desenvolvedor</a:t>
            </a:r>
          </a:p>
        </p:txBody>
      </p:sp>
      <p:sp>
        <p:nvSpPr>
          <p:cNvPr id="6" name="Retângulo 5"/>
          <p:cNvSpPr/>
          <p:nvPr/>
        </p:nvSpPr>
        <p:spPr>
          <a:xfrm>
            <a:off x="7971428" y="5554490"/>
            <a:ext cx="141316" cy="149629"/>
          </a:xfrm>
          <a:prstGeom prst="rect">
            <a:avLst/>
          </a:prstGeom>
          <a:solidFill>
            <a:srgbClr val="FABF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p:nvSpPr>
        <p:spPr>
          <a:xfrm>
            <a:off x="7971428" y="5863495"/>
            <a:ext cx="141316" cy="149629"/>
          </a:xfrm>
          <a:prstGeom prst="rect">
            <a:avLst/>
          </a:prstGeom>
          <a:solidFill>
            <a:srgbClr val="B1A0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p:cNvSpPr/>
          <p:nvPr/>
        </p:nvSpPr>
        <p:spPr>
          <a:xfrm>
            <a:off x="7971428" y="5245485"/>
            <a:ext cx="141316" cy="149629"/>
          </a:xfrm>
          <a:prstGeom prst="rect">
            <a:avLst/>
          </a:prstGeom>
          <a:solidFill>
            <a:srgbClr val="DCE6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878652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Status do Caso de Teste</a:t>
            </a:r>
          </a:p>
        </p:txBody>
      </p:sp>
      <p:sp>
        <p:nvSpPr>
          <p:cNvPr id="3" name="Espaço Reservado para Conteúdo 2"/>
          <p:cNvSpPr>
            <a:spLocks noGrp="1"/>
          </p:cNvSpPr>
          <p:nvPr>
            <p:ph idx="1"/>
          </p:nvPr>
        </p:nvSpPr>
        <p:spPr/>
        <p:txBody>
          <a:bodyPr>
            <a:normAutofit/>
          </a:bodyPr>
          <a:lstStyle/>
          <a:p>
            <a:pPr algn="just">
              <a:lnSpc>
                <a:spcPct val="150000"/>
              </a:lnSpc>
            </a:pPr>
            <a:r>
              <a:rPr lang="pt-BR" sz="2400" dirty="0">
                <a:solidFill>
                  <a:schemeClr val="tx1"/>
                </a:solidFill>
              </a:rPr>
              <a:t>Os status dos casos de teste demonstram, em porcentagem, o quanto os casos de teste foram desenvolvidos e testados, além de resultarem no status do módulo por completo.</a:t>
            </a:r>
          </a:p>
        </p:txBody>
      </p:sp>
    </p:spTree>
    <p:extLst>
      <p:ext uri="{BB962C8B-B14F-4D97-AF65-F5344CB8AC3E}">
        <p14:creationId xmlns:p14="http://schemas.microsoft.com/office/powerpoint/2010/main" val="25210869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21476" y="2447912"/>
            <a:ext cx="10058400" cy="1450757"/>
          </a:xfrm>
        </p:spPr>
        <p:txBody>
          <a:bodyPr/>
          <a:lstStyle/>
          <a:p>
            <a:r>
              <a:rPr lang="pt-BR" dirty="0"/>
              <a:t>Status do Caso de Teste – Módulo 01</a:t>
            </a:r>
          </a:p>
        </p:txBody>
      </p:sp>
    </p:spTree>
    <p:extLst>
      <p:ext uri="{BB962C8B-B14F-4D97-AF65-F5344CB8AC3E}">
        <p14:creationId xmlns:p14="http://schemas.microsoft.com/office/powerpoint/2010/main" val="2181270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Status do Caso de Teste – Módulo 01</a:t>
            </a:r>
          </a:p>
        </p:txBody>
      </p:sp>
      <p:graphicFrame>
        <p:nvGraphicFramePr>
          <p:cNvPr id="5" name="Tabela 4"/>
          <p:cNvGraphicFramePr>
            <a:graphicFrameLocks noGrp="1"/>
          </p:cNvGraphicFramePr>
          <p:nvPr>
            <p:extLst>
              <p:ext uri="{D42A27DB-BD31-4B8C-83A1-F6EECF244321}">
                <p14:modId xmlns:p14="http://schemas.microsoft.com/office/powerpoint/2010/main" val="2420308896"/>
              </p:ext>
            </p:extLst>
          </p:nvPr>
        </p:nvGraphicFramePr>
        <p:xfrm>
          <a:off x="1097279" y="1793709"/>
          <a:ext cx="10058400" cy="4480966"/>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xmlns="" val="132800048"/>
                    </a:ext>
                  </a:extLst>
                </a:gridCol>
                <a:gridCol w="3352800">
                  <a:extLst>
                    <a:ext uri="{9D8B030D-6E8A-4147-A177-3AD203B41FA5}">
                      <a16:colId xmlns:a16="http://schemas.microsoft.com/office/drawing/2014/main" xmlns="" val="362176444"/>
                    </a:ext>
                  </a:extLst>
                </a:gridCol>
                <a:gridCol w="3352800">
                  <a:extLst>
                    <a:ext uri="{9D8B030D-6E8A-4147-A177-3AD203B41FA5}">
                      <a16:colId xmlns:a16="http://schemas.microsoft.com/office/drawing/2014/main" xmlns="" val="3205991108"/>
                    </a:ext>
                  </a:extLst>
                </a:gridCol>
              </a:tblGrid>
              <a:tr h="433362">
                <a:tc>
                  <a:txBody>
                    <a:bodyPr/>
                    <a:lstStyle/>
                    <a:p>
                      <a:r>
                        <a:rPr lang="pt-BR" dirty="0">
                          <a:solidFill>
                            <a:schemeClr val="bg1"/>
                          </a:solidFill>
                        </a:rPr>
                        <a:t>Funcionalidades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tc>
                  <a:txBody>
                    <a:bodyPr/>
                    <a:lstStyle/>
                    <a:p>
                      <a:r>
                        <a:rPr lang="pt-BR" dirty="0">
                          <a:solidFill>
                            <a:schemeClr val="bg1"/>
                          </a:solidFill>
                        </a:rPr>
                        <a:t>Desenvolvidos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tc>
                  <a:txBody>
                    <a:bodyPr/>
                    <a:lstStyle/>
                    <a:p>
                      <a:r>
                        <a:rPr lang="pt-BR" dirty="0">
                          <a:solidFill>
                            <a:schemeClr val="bg1"/>
                          </a:solidFill>
                        </a:rPr>
                        <a:t>Testados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extLst>
                  <a:ext uri="{0D108BD9-81ED-4DB2-BD59-A6C34878D82A}">
                    <a16:rowId xmlns:a16="http://schemas.microsoft.com/office/drawing/2014/main" xmlns="" val="2538867750"/>
                  </a:ext>
                </a:extLst>
              </a:tr>
              <a:tr h="433362">
                <a:tc>
                  <a:txBody>
                    <a:bodyPr/>
                    <a:lstStyle/>
                    <a:p>
                      <a:r>
                        <a:rPr lang="pt-BR" dirty="0" err="1"/>
                        <a:t>Logar</a:t>
                      </a:r>
                      <a:r>
                        <a:rPr lang="pt-BR" baseline="0" dirty="0"/>
                        <a:t> no sistema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588451177"/>
                  </a:ext>
                </a:extLst>
              </a:tr>
              <a:tr h="723716">
                <a:tc>
                  <a:txBody>
                    <a:bodyPr/>
                    <a:lstStyle/>
                    <a:p>
                      <a:r>
                        <a:rPr lang="pt-BR" dirty="0"/>
                        <a:t>Realizar cadastro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966857450"/>
                  </a:ext>
                </a:extLst>
              </a:tr>
              <a:tr h="723716">
                <a:tc>
                  <a:txBody>
                    <a:bodyPr/>
                    <a:lstStyle/>
                    <a:p>
                      <a:r>
                        <a:rPr lang="pt-BR" dirty="0"/>
                        <a:t>Recuperar senha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3172726535"/>
                  </a:ext>
                </a:extLst>
              </a:tr>
              <a:tr h="433362">
                <a:tc>
                  <a:txBody>
                    <a:bodyPr/>
                    <a:lstStyle/>
                    <a:p>
                      <a:r>
                        <a:rPr lang="pt-BR" dirty="0"/>
                        <a:t>Visualizar tela de boas-vindas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800184227"/>
                  </a:ext>
                </a:extLst>
              </a:tr>
              <a:tr h="433362">
                <a:tc>
                  <a:txBody>
                    <a:bodyPr/>
                    <a:lstStyle/>
                    <a:p>
                      <a:r>
                        <a:rPr lang="pt-BR" dirty="0"/>
                        <a:t>Visualizar sobre o projeto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230280784"/>
                  </a:ext>
                </a:extLst>
              </a:tr>
              <a:tr h="433362">
                <a:tc>
                  <a:txBody>
                    <a:bodyPr/>
                    <a:lstStyle/>
                    <a:p>
                      <a:r>
                        <a:rPr lang="pt-BR" dirty="0"/>
                        <a:t>Sair do portal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721694993"/>
                  </a:ext>
                </a:extLst>
              </a:tr>
              <a:tr h="433362">
                <a:tc>
                  <a:txBody>
                    <a:bodyPr/>
                    <a:lstStyle/>
                    <a:p>
                      <a:r>
                        <a:rPr lang="pt-BR" dirty="0"/>
                        <a:t>Listar administradores 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468360389"/>
                  </a:ext>
                </a:extLst>
              </a:tr>
              <a:tr h="433362">
                <a:tc>
                  <a:txBody>
                    <a:bodyPr/>
                    <a:lstStyle/>
                    <a:p>
                      <a:r>
                        <a:rPr lang="pt-BR" dirty="0"/>
                        <a:t>Adicionar novos administradores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255644996"/>
                  </a:ext>
                </a:extLst>
              </a:tr>
            </a:tbl>
          </a:graphicData>
        </a:graphic>
      </p:graphicFrame>
    </p:spTree>
    <p:extLst>
      <p:ext uri="{BB962C8B-B14F-4D97-AF65-F5344CB8AC3E}">
        <p14:creationId xmlns:p14="http://schemas.microsoft.com/office/powerpoint/2010/main" val="2255895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Status do Caso de Teste – Módulo 01</a:t>
            </a:r>
          </a:p>
        </p:txBody>
      </p:sp>
      <p:graphicFrame>
        <p:nvGraphicFramePr>
          <p:cNvPr id="4" name="Tabela 3"/>
          <p:cNvGraphicFramePr>
            <a:graphicFrameLocks noGrp="1"/>
          </p:cNvGraphicFramePr>
          <p:nvPr>
            <p:extLst>
              <p:ext uri="{D42A27DB-BD31-4B8C-83A1-F6EECF244321}">
                <p14:modId xmlns:p14="http://schemas.microsoft.com/office/powerpoint/2010/main" val="3455206460"/>
              </p:ext>
            </p:extLst>
          </p:nvPr>
        </p:nvGraphicFramePr>
        <p:xfrm>
          <a:off x="1097281" y="1846260"/>
          <a:ext cx="10058400" cy="4375863"/>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xmlns="" val="3886787573"/>
                    </a:ext>
                  </a:extLst>
                </a:gridCol>
                <a:gridCol w="3352800">
                  <a:extLst>
                    <a:ext uri="{9D8B030D-6E8A-4147-A177-3AD203B41FA5}">
                      <a16:colId xmlns:a16="http://schemas.microsoft.com/office/drawing/2014/main" xmlns="" val="1730651415"/>
                    </a:ext>
                  </a:extLst>
                </a:gridCol>
                <a:gridCol w="3352800">
                  <a:extLst>
                    <a:ext uri="{9D8B030D-6E8A-4147-A177-3AD203B41FA5}">
                      <a16:colId xmlns:a16="http://schemas.microsoft.com/office/drawing/2014/main" xmlns="" val="2215939448"/>
                    </a:ext>
                  </a:extLst>
                </a:gridCol>
              </a:tblGrid>
              <a:tr h="487537">
                <a:tc>
                  <a:txBody>
                    <a:bodyPr/>
                    <a:lstStyle/>
                    <a:p>
                      <a:r>
                        <a:rPr lang="pt-BR" b="0" dirty="0">
                          <a:solidFill>
                            <a:schemeClr val="tx1"/>
                          </a:solidFill>
                        </a:rPr>
                        <a:t>Excluir administradores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2702821698"/>
                  </a:ext>
                </a:extLst>
              </a:tr>
              <a:tr h="487537">
                <a:tc>
                  <a:txBody>
                    <a:bodyPr/>
                    <a:lstStyle/>
                    <a:p>
                      <a:r>
                        <a:rPr lang="pt-BR" dirty="0"/>
                        <a:t>Fale conosco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733072073"/>
                  </a:ext>
                </a:extLst>
              </a:tr>
              <a:tr h="487537">
                <a:tc>
                  <a:txBody>
                    <a:bodyPr/>
                    <a:lstStyle/>
                    <a:p>
                      <a:r>
                        <a:rPr lang="pt-BR" dirty="0"/>
                        <a:t>Editar informações</a:t>
                      </a:r>
                      <a:r>
                        <a:rPr lang="pt-BR" baseline="0" dirty="0"/>
                        <a:t> pessoais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810458805"/>
                  </a:ext>
                </a:extLst>
              </a:tr>
              <a:tr h="814189">
                <a:tc>
                  <a:txBody>
                    <a:bodyPr/>
                    <a:lstStyle/>
                    <a:p>
                      <a:r>
                        <a:rPr lang="pt-BR" dirty="0"/>
                        <a:t>Visualizar patologias e medicações contínuas usuários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76259215"/>
                  </a:ext>
                </a:extLst>
              </a:tr>
              <a:tr h="814189">
                <a:tc>
                  <a:txBody>
                    <a:bodyPr/>
                    <a:lstStyle/>
                    <a:p>
                      <a:r>
                        <a:rPr lang="pt-BR" dirty="0"/>
                        <a:t>Adicionar patologias/medicações</a:t>
                      </a:r>
                      <a:r>
                        <a:rPr lang="pt-BR" baseline="0" dirty="0"/>
                        <a:t> contínuas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964116678"/>
                  </a:ext>
                </a:extLst>
              </a:tr>
              <a:tr h="797337">
                <a:tc>
                  <a:txBody>
                    <a:bodyPr/>
                    <a:lstStyle/>
                    <a:p>
                      <a:r>
                        <a:rPr lang="pt-BR" dirty="0"/>
                        <a:t>Visualizar patologias/medicações contínuas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697606503"/>
                  </a:ext>
                </a:extLst>
              </a:tr>
              <a:tr h="487537">
                <a:tc>
                  <a:txBody>
                    <a:bodyPr/>
                    <a:lstStyle/>
                    <a:p>
                      <a:r>
                        <a:rPr lang="pt-BR" dirty="0"/>
                        <a:t>Excluir patologia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2070120889"/>
                  </a:ext>
                </a:extLst>
              </a:tr>
            </a:tbl>
          </a:graphicData>
        </a:graphic>
      </p:graphicFrame>
    </p:spTree>
    <p:extLst>
      <p:ext uri="{BB962C8B-B14F-4D97-AF65-F5344CB8AC3E}">
        <p14:creationId xmlns:p14="http://schemas.microsoft.com/office/powerpoint/2010/main" val="16621990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Status do Caso de Teste – Módulo 01</a:t>
            </a:r>
          </a:p>
        </p:txBody>
      </p:sp>
      <p:graphicFrame>
        <p:nvGraphicFramePr>
          <p:cNvPr id="4" name="Tabela 3"/>
          <p:cNvGraphicFramePr>
            <a:graphicFrameLocks noGrp="1"/>
          </p:cNvGraphicFramePr>
          <p:nvPr>
            <p:extLst>
              <p:ext uri="{D42A27DB-BD31-4B8C-83A1-F6EECF244321}">
                <p14:modId xmlns:p14="http://schemas.microsoft.com/office/powerpoint/2010/main" val="1440308291"/>
              </p:ext>
            </p:extLst>
          </p:nvPr>
        </p:nvGraphicFramePr>
        <p:xfrm>
          <a:off x="1097281" y="1944415"/>
          <a:ext cx="10058400" cy="2575032"/>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xmlns="" val="3207813227"/>
                    </a:ext>
                  </a:extLst>
                </a:gridCol>
                <a:gridCol w="3352800">
                  <a:extLst>
                    <a:ext uri="{9D8B030D-6E8A-4147-A177-3AD203B41FA5}">
                      <a16:colId xmlns:a16="http://schemas.microsoft.com/office/drawing/2014/main" xmlns="" val="4006607143"/>
                    </a:ext>
                  </a:extLst>
                </a:gridCol>
                <a:gridCol w="3352800">
                  <a:extLst>
                    <a:ext uri="{9D8B030D-6E8A-4147-A177-3AD203B41FA5}">
                      <a16:colId xmlns:a16="http://schemas.microsoft.com/office/drawing/2014/main" xmlns="" val="3207851843"/>
                    </a:ext>
                  </a:extLst>
                </a:gridCol>
              </a:tblGrid>
              <a:tr h="858344">
                <a:tc>
                  <a:txBody>
                    <a:bodyPr/>
                    <a:lstStyle/>
                    <a:p>
                      <a:r>
                        <a:rPr lang="pt-BR" b="0" dirty="0">
                          <a:solidFill>
                            <a:schemeClr val="tx1"/>
                          </a:solidFill>
                        </a:rPr>
                        <a:t>Editar patologia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863429746"/>
                  </a:ext>
                </a:extLst>
              </a:tr>
              <a:tr h="858344">
                <a:tc>
                  <a:txBody>
                    <a:bodyPr/>
                    <a:lstStyle/>
                    <a:p>
                      <a:r>
                        <a:rPr lang="pt-BR" dirty="0"/>
                        <a:t>Registrar</a:t>
                      </a:r>
                      <a:r>
                        <a:rPr lang="pt-BR" baseline="0" dirty="0"/>
                        <a:t> peso e altura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871938590"/>
                  </a:ext>
                </a:extLst>
              </a:tr>
              <a:tr h="8583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a:t>Status do Módulo 01: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pt-BR" b="1"/>
                        <a:t>83,08%</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2462164042"/>
                  </a:ext>
                </a:extLst>
              </a:tr>
            </a:tbl>
          </a:graphicData>
        </a:graphic>
      </p:graphicFrame>
    </p:spTree>
    <p:extLst>
      <p:ext uri="{BB962C8B-B14F-4D97-AF65-F5344CB8AC3E}">
        <p14:creationId xmlns:p14="http://schemas.microsoft.com/office/powerpoint/2010/main" val="9624738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21476" y="2447912"/>
            <a:ext cx="10058400" cy="1450757"/>
          </a:xfrm>
        </p:spPr>
        <p:txBody>
          <a:bodyPr/>
          <a:lstStyle/>
          <a:p>
            <a:r>
              <a:rPr lang="pt-BR" dirty="0"/>
              <a:t>Status do Caso de Teste – Módulo 02</a:t>
            </a:r>
          </a:p>
        </p:txBody>
      </p:sp>
    </p:spTree>
    <p:extLst>
      <p:ext uri="{BB962C8B-B14F-4D97-AF65-F5344CB8AC3E}">
        <p14:creationId xmlns:p14="http://schemas.microsoft.com/office/powerpoint/2010/main" val="1519127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Status do Caso de Teste – Módulo 02</a:t>
            </a:r>
          </a:p>
        </p:txBody>
      </p:sp>
      <p:graphicFrame>
        <p:nvGraphicFramePr>
          <p:cNvPr id="3" name="Tabela 2"/>
          <p:cNvGraphicFramePr>
            <a:graphicFrameLocks noGrp="1"/>
          </p:cNvGraphicFramePr>
          <p:nvPr>
            <p:extLst>
              <p:ext uri="{D42A27DB-BD31-4B8C-83A1-F6EECF244321}">
                <p14:modId xmlns:p14="http://schemas.microsoft.com/office/powerpoint/2010/main" val="2221291020"/>
              </p:ext>
            </p:extLst>
          </p:nvPr>
        </p:nvGraphicFramePr>
        <p:xfrm>
          <a:off x="684223" y="1797272"/>
          <a:ext cx="10884513" cy="4498430"/>
        </p:xfrm>
        <a:graphic>
          <a:graphicData uri="http://schemas.openxmlformats.org/drawingml/2006/table">
            <a:tbl>
              <a:tblPr firstRow="1" bandRow="1">
                <a:tableStyleId>{5C22544A-7EE6-4342-B048-85BDC9FD1C3A}</a:tableStyleId>
              </a:tblPr>
              <a:tblGrid>
                <a:gridCol w="3628171">
                  <a:extLst>
                    <a:ext uri="{9D8B030D-6E8A-4147-A177-3AD203B41FA5}">
                      <a16:colId xmlns:a16="http://schemas.microsoft.com/office/drawing/2014/main" xmlns="" val="526596997"/>
                    </a:ext>
                  </a:extLst>
                </a:gridCol>
                <a:gridCol w="3628171">
                  <a:extLst>
                    <a:ext uri="{9D8B030D-6E8A-4147-A177-3AD203B41FA5}">
                      <a16:colId xmlns:a16="http://schemas.microsoft.com/office/drawing/2014/main" xmlns="" val="1003181801"/>
                    </a:ext>
                  </a:extLst>
                </a:gridCol>
                <a:gridCol w="3628171">
                  <a:extLst>
                    <a:ext uri="{9D8B030D-6E8A-4147-A177-3AD203B41FA5}">
                      <a16:colId xmlns:a16="http://schemas.microsoft.com/office/drawing/2014/main" xmlns="" val="3624443904"/>
                    </a:ext>
                  </a:extLst>
                </a:gridCol>
              </a:tblGrid>
              <a:tr h="372778">
                <a:tc>
                  <a:txBody>
                    <a:bodyPr/>
                    <a:lstStyle/>
                    <a:p>
                      <a:r>
                        <a:rPr lang="pt-BR" dirty="0">
                          <a:solidFill>
                            <a:schemeClr val="bg1"/>
                          </a:solidFill>
                        </a:rPr>
                        <a:t>Funcionalidades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tc>
                  <a:txBody>
                    <a:bodyPr/>
                    <a:lstStyle/>
                    <a:p>
                      <a:r>
                        <a:rPr lang="pt-BR" dirty="0">
                          <a:solidFill>
                            <a:schemeClr val="bg1"/>
                          </a:solidFill>
                        </a:rPr>
                        <a:t>Desenvolvidos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tc>
                  <a:txBody>
                    <a:bodyPr/>
                    <a:lstStyle/>
                    <a:p>
                      <a:r>
                        <a:rPr lang="pt-BR" dirty="0">
                          <a:solidFill>
                            <a:schemeClr val="bg1"/>
                          </a:solidFill>
                        </a:rPr>
                        <a:t>Testados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extLst>
                  <a:ext uri="{0D108BD9-81ED-4DB2-BD59-A6C34878D82A}">
                    <a16:rowId xmlns:a16="http://schemas.microsoft.com/office/drawing/2014/main" xmlns="" val="1744550334"/>
                  </a:ext>
                </a:extLst>
              </a:tr>
              <a:tr h="372778">
                <a:tc>
                  <a:txBody>
                    <a:bodyPr/>
                    <a:lstStyle/>
                    <a:p>
                      <a:r>
                        <a:rPr lang="pt-BR" dirty="0"/>
                        <a:t>Publicações</a:t>
                      </a:r>
                      <a:r>
                        <a:rPr lang="pt-BR" baseline="0" dirty="0"/>
                        <a:t> na página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3532994884"/>
                  </a:ext>
                </a:extLst>
              </a:tr>
              <a:tr h="592774">
                <a:tc>
                  <a:txBody>
                    <a:bodyPr/>
                    <a:lstStyle/>
                    <a:p>
                      <a:r>
                        <a:rPr lang="pt-BR" dirty="0"/>
                        <a:t>Listagem</a:t>
                      </a:r>
                      <a:r>
                        <a:rPr lang="pt-BR" baseline="0" dirty="0"/>
                        <a:t> de publicações na </a:t>
                      </a:r>
                      <a:r>
                        <a:rPr lang="pt-BR" baseline="0" dirty="0" err="1"/>
                        <a:t>timeline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234237710"/>
                  </a:ext>
                </a:extLst>
              </a:tr>
              <a:tr h="445678">
                <a:tc>
                  <a:txBody>
                    <a:bodyPr/>
                    <a:lstStyle/>
                    <a:p>
                      <a:r>
                        <a:rPr lang="pt-BR" dirty="0"/>
                        <a:t>Comentar nas publicações da página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468062003"/>
                  </a:ext>
                </a:extLst>
              </a:tr>
              <a:tr h="372778">
                <a:tc>
                  <a:txBody>
                    <a:bodyPr/>
                    <a:lstStyle/>
                    <a:p>
                      <a:r>
                        <a:rPr lang="pt-BR" dirty="0"/>
                        <a:t>Editar publicação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658831606"/>
                  </a:ext>
                </a:extLst>
              </a:tr>
              <a:tr h="372778">
                <a:tc>
                  <a:txBody>
                    <a:bodyPr/>
                    <a:lstStyle/>
                    <a:p>
                      <a:r>
                        <a:rPr lang="pt-BR" dirty="0"/>
                        <a:t>Excluir</a:t>
                      </a:r>
                      <a:r>
                        <a:rPr lang="pt-BR" baseline="0" dirty="0"/>
                        <a:t> publicação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3118204872"/>
                  </a:ext>
                </a:extLst>
              </a:tr>
              <a:tr h="372778">
                <a:tc>
                  <a:txBody>
                    <a:bodyPr/>
                    <a:lstStyle/>
                    <a:p>
                      <a:r>
                        <a:rPr lang="pt-BR" dirty="0"/>
                        <a:t>Editar comentário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340424776"/>
                  </a:ext>
                </a:extLst>
              </a:tr>
              <a:tr h="372778">
                <a:tc>
                  <a:txBody>
                    <a:bodyPr/>
                    <a:lstStyle/>
                    <a:p>
                      <a:r>
                        <a:rPr lang="pt-BR" dirty="0"/>
                        <a:t>Excluir comentário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2134092424"/>
                  </a:ext>
                </a:extLst>
              </a:tr>
              <a:tr h="372778">
                <a:tc>
                  <a:txBody>
                    <a:bodyPr/>
                    <a:lstStyle/>
                    <a:p>
                      <a:r>
                        <a:rPr lang="pt-BR" dirty="0"/>
                        <a:t>Denunciar publicações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272178531"/>
                  </a:ext>
                </a:extLst>
              </a:tr>
              <a:tr h="477754">
                <a:tc>
                  <a:txBody>
                    <a:bodyPr/>
                    <a:lstStyle/>
                    <a:p>
                      <a:r>
                        <a:rPr lang="pt-BR" dirty="0"/>
                        <a:t>Denunciar comentários indesejados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211534406"/>
                  </a:ext>
                </a:extLst>
              </a:tr>
              <a:tr h="372778">
                <a:tc>
                  <a:txBody>
                    <a:bodyPr/>
                    <a:lstStyle/>
                    <a:p>
                      <a:r>
                        <a:rPr lang="pt-BR" dirty="0"/>
                        <a:t>Curtir publicações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44962175"/>
                  </a:ext>
                </a:extLst>
              </a:tr>
            </a:tbl>
          </a:graphicData>
        </a:graphic>
      </p:graphicFrame>
    </p:spTree>
    <p:extLst>
      <p:ext uri="{BB962C8B-B14F-4D97-AF65-F5344CB8AC3E}">
        <p14:creationId xmlns:p14="http://schemas.microsoft.com/office/powerpoint/2010/main" val="6625908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Status do Caso de Teste – Módulo 02</a:t>
            </a:r>
          </a:p>
        </p:txBody>
      </p:sp>
      <p:graphicFrame>
        <p:nvGraphicFramePr>
          <p:cNvPr id="3" name="Tabela 2"/>
          <p:cNvGraphicFramePr>
            <a:graphicFrameLocks noGrp="1"/>
          </p:cNvGraphicFramePr>
          <p:nvPr>
            <p:extLst>
              <p:ext uri="{D42A27DB-BD31-4B8C-83A1-F6EECF244321}">
                <p14:modId xmlns:p14="http://schemas.microsoft.com/office/powerpoint/2010/main" val="1699267344"/>
              </p:ext>
            </p:extLst>
          </p:nvPr>
        </p:nvGraphicFramePr>
        <p:xfrm>
          <a:off x="1097279" y="1770140"/>
          <a:ext cx="10590225" cy="4451299"/>
        </p:xfrm>
        <a:graphic>
          <a:graphicData uri="http://schemas.openxmlformats.org/drawingml/2006/table">
            <a:tbl>
              <a:tblPr firstRow="1" bandRow="1">
                <a:tableStyleId>{5C22544A-7EE6-4342-B048-85BDC9FD1C3A}</a:tableStyleId>
              </a:tblPr>
              <a:tblGrid>
                <a:gridCol w="3530075">
                  <a:extLst>
                    <a:ext uri="{9D8B030D-6E8A-4147-A177-3AD203B41FA5}">
                      <a16:colId xmlns:a16="http://schemas.microsoft.com/office/drawing/2014/main" xmlns="" val="2399038782"/>
                    </a:ext>
                  </a:extLst>
                </a:gridCol>
                <a:gridCol w="3530075">
                  <a:extLst>
                    <a:ext uri="{9D8B030D-6E8A-4147-A177-3AD203B41FA5}">
                      <a16:colId xmlns:a16="http://schemas.microsoft.com/office/drawing/2014/main" xmlns="" val="3954933149"/>
                    </a:ext>
                  </a:extLst>
                </a:gridCol>
                <a:gridCol w="3530075">
                  <a:extLst>
                    <a:ext uri="{9D8B030D-6E8A-4147-A177-3AD203B41FA5}">
                      <a16:colId xmlns:a16="http://schemas.microsoft.com/office/drawing/2014/main" xmlns="" val="2551225488"/>
                    </a:ext>
                  </a:extLst>
                </a:gridCol>
              </a:tblGrid>
              <a:tr h="349040">
                <a:tc>
                  <a:txBody>
                    <a:bodyPr/>
                    <a:lstStyle/>
                    <a:p>
                      <a:r>
                        <a:rPr lang="pt-BR" b="0" dirty="0">
                          <a:solidFill>
                            <a:schemeClr val="tx1"/>
                          </a:solidFill>
                        </a:rPr>
                        <a:t>Lista de denúncias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398549492"/>
                  </a:ext>
                </a:extLst>
              </a:tr>
              <a:tr h="610819">
                <a:tc>
                  <a:txBody>
                    <a:bodyPr/>
                    <a:lstStyle/>
                    <a:p>
                      <a:r>
                        <a:rPr lang="pt-BR" dirty="0"/>
                        <a:t>Banir usuários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17771327"/>
                  </a:ext>
                </a:extLst>
              </a:tr>
              <a:tr h="610819">
                <a:tc>
                  <a:txBody>
                    <a:bodyPr/>
                    <a:lstStyle/>
                    <a:p>
                      <a:r>
                        <a:rPr lang="pt-BR" dirty="0"/>
                        <a:t>Excluir</a:t>
                      </a:r>
                      <a:r>
                        <a:rPr lang="pt-BR" baseline="0" dirty="0"/>
                        <a:t> comentário/ publicação denunciada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080372094"/>
                  </a:ext>
                </a:extLst>
              </a:tr>
              <a:tr h="349040">
                <a:tc>
                  <a:txBody>
                    <a:bodyPr/>
                    <a:lstStyle/>
                    <a:p>
                      <a:r>
                        <a:rPr lang="pt-BR" dirty="0"/>
                        <a:t>Realizar</a:t>
                      </a:r>
                      <a:r>
                        <a:rPr lang="pt-BR" baseline="0" dirty="0"/>
                        <a:t> publicações fixas da página de orientações nutricionais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101010076"/>
                  </a:ext>
                </a:extLst>
              </a:tr>
              <a:tr h="349040">
                <a:tc>
                  <a:txBody>
                    <a:bodyPr/>
                    <a:lstStyle/>
                    <a:p>
                      <a:r>
                        <a:rPr lang="pt-BR" dirty="0"/>
                        <a:t>Realizar</a:t>
                      </a:r>
                      <a:r>
                        <a:rPr lang="pt-BR" baseline="0" dirty="0"/>
                        <a:t> publicações fixas da página de dicas nutricionais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982749731"/>
                  </a:ext>
                </a:extLst>
              </a:tr>
              <a:tr h="349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Realizar</a:t>
                      </a:r>
                      <a:r>
                        <a:rPr lang="pt-BR" baseline="0" dirty="0"/>
                        <a:t> publicações fixas da página de orientações esportivas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720884764"/>
                  </a:ext>
                </a:extLst>
              </a:tr>
              <a:tr h="349040">
                <a:tc>
                  <a:txBody>
                    <a:bodyPr/>
                    <a:lstStyle/>
                    <a:p>
                      <a:r>
                        <a:rPr lang="pt-BR" dirty="0"/>
                        <a:t>Listagem</a:t>
                      </a:r>
                      <a:r>
                        <a:rPr lang="pt-BR" baseline="0" dirty="0"/>
                        <a:t> de publicações na </a:t>
                      </a:r>
                      <a:r>
                        <a:rPr lang="pt-BR" baseline="0" dirty="0" err="1"/>
                        <a:t>timeline</a:t>
                      </a:r>
                      <a:r>
                        <a:rPr lang="pt-BR" baseline="0" dirty="0"/>
                        <a:t> referentes as dicas nutricionais/físicas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3888336605"/>
                  </a:ext>
                </a:extLst>
              </a:tr>
            </a:tbl>
          </a:graphicData>
        </a:graphic>
      </p:graphicFrame>
    </p:spTree>
    <p:extLst>
      <p:ext uri="{BB962C8B-B14F-4D97-AF65-F5344CB8AC3E}">
        <p14:creationId xmlns:p14="http://schemas.microsoft.com/office/powerpoint/2010/main" val="15298039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Status do Caso de Teste – Módulo 02</a:t>
            </a:r>
          </a:p>
        </p:txBody>
      </p:sp>
      <p:graphicFrame>
        <p:nvGraphicFramePr>
          <p:cNvPr id="3" name="Tabela 2"/>
          <p:cNvGraphicFramePr>
            <a:graphicFrameLocks noGrp="1"/>
          </p:cNvGraphicFramePr>
          <p:nvPr>
            <p:extLst>
              <p:ext uri="{D42A27DB-BD31-4B8C-83A1-F6EECF244321}">
                <p14:modId xmlns:p14="http://schemas.microsoft.com/office/powerpoint/2010/main" val="3586436577"/>
              </p:ext>
            </p:extLst>
          </p:nvPr>
        </p:nvGraphicFramePr>
        <p:xfrm>
          <a:off x="1097283" y="1804221"/>
          <a:ext cx="10058398" cy="3829324"/>
        </p:xfrm>
        <a:graphic>
          <a:graphicData uri="http://schemas.openxmlformats.org/drawingml/2006/table">
            <a:tbl>
              <a:tblPr firstRow="1" bandRow="1">
                <a:tableStyleId>{5C22544A-7EE6-4342-B048-85BDC9FD1C3A}</a:tableStyleId>
              </a:tblPr>
              <a:tblGrid>
                <a:gridCol w="3468898">
                  <a:extLst>
                    <a:ext uri="{9D8B030D-6E8A-4147-A177-3AD203B41FA5}">
                      <a16:colId xmlns:a16="http://schemas.microsoft.com/office/drawing/2014/main" xmlns="" val="2124777485"/>
                    </a:ext>
                  </a:extLst>
                </a:gridCol>
                <a:gridCol w="3294750">
                  <a:extLst>
                    <a:ext uri="{9D8B030D-6E8A-4147-A177-3AD203B41FA5}">
                      <a16:colId xmlns:a16="http://schemas.microsoft.com/office/drawing/2014/main" xmlns="" val="2458841160"/>
                    </a:ext>
                  </a:extLst>
                </a:gridCol>
                <a:gridCol w="3294750">
                  <a:extLst>
                    <a:ext uri="{9D8B030D-6E8A-4147-A177-3AD203B41FA5}">
                      <a16:colId xmlns:a16="http://schemas.microsoft.com/office/drawing/2014/main" xmlns="" val="2256339707"/>
                    </a:ext>
                  </a:extLst>
                </a:gridCol>
              </a:tblGrid>
              <a:tr h="403087">
                <a:tc>
                  <a:txBody>
                    <a:bodyPr/>
                    <a:lstStyle/>
                    <a:p>
                      <a:r>
                        <a:rPr lang="pt-BR" b="0" dirty="0">
                          <a:solidFill>
                            <a:schemeClr val="tx1"/>
                          </a:solidFill>
                        </a:rPr>
                        <a:t>Editar</a:t>
                      </a:r>
                      <a:r>
                        <a:rPr lang="pt-BR" b="0" baseline="0" dirty="0">
                          <a:solidFill>
                            <a:schemeClr val="tx1"/>
                          </a:solidFill>
                        </a:rPr>
                        <a:t> orientações nutricionais</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740907083"/>
                  </a:ext>
                </a:extLst>
              </a:tr>
              <a:tr h="403087">
                <a:tc>
                  <a:txBody>
                    <a:bodyPr/>
                    <a:lstStyle/>
                    <a:p>
                      <a:r>
                        <a:rPr lang="pt-BR" dirty="0"/>
                        <a:t>Excluir</a:t>
                      </a:r>
                      <a:r>
                        <a:rPr lang="pt-BR" baseline="0" dirty="0"/>
                        <a:t> orientações nutricionais </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673809719"/>
                  </a:ext>
                </a:extLst>
              </a:tr>
              <a:tr h="403087">
                <a:tc>
                  <a:txBody>
                    <a:bodyPr/>
                    <a:lstStyle/>
                    <a:p>
                      <a:r>
                        <a:rPr lang="pt-BR" b="0" dirty="0">
                          <a:solidFill>
                            <a:schemeClr val="tx1"/>
                          </a:solidFill>
                        </a:rPr>
                        <a:t>Editar</a:t>
                      </a:r>
                      <a:r>
                        <a:rPr lang="pt-BR" b="0" baseline="0" dirty="0">
                          <a:solidFill>
                            <a:schemeClr val="tx1"/>
                          </a:solidFill>
                        </a:rPr>
                        <a:t> dicas nutricionais</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704333524"/>
                  </a:ext>
                </a:extLst>
              </a:tr>
              <a:tr h="403087">
                <a:tc>
                  <a:txBody>
                    <a:bodyPr/>
                    <a:lstStyle/>
                    <a:p>
                      <a:r>
                        <a:rPr lang="pt-BR" dirty="0"/>
                        <a:t>Excluir</a:t>
                      </a:r>
                      <a:r>
                        <a:rPr lang="pt-BR" baseline="0" dirty="0"/>
                        <a:t> dicas nutricionais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2129845158"/>
                  </a:ext>
                </a:extLst>
              </a:tr>
              <a:tr h="403087">
                <a:tc>
                  <a:txBody>
                    <a:bodyPr/>
                    <a:lstStyle/>
                    <a:p>
                      <a:r>
                        <a:rPr lang="pt-BR" dirty="0"/>
                        <a:t>Editar</a:t>
                      </a:r>
                      <a:r>
                        <a:rPr lang="pt-BR" baseline="0" dirty="0"/>
                        <a:t> orientações esportivas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997989592"/>
                  </a:ext>
                </a:extLst>
              </a:tr>
              <a:tr h="403087">
                <a:tc>
                  <a:txBody>
                    <a:bodyPr/>
                    <a:lstStyle/>
                    <a:p>
                      <a:r>
                        <a:rPr lang="pt-BR" dirty="0"/>
                        <a:t>Excluir</a:t>
                      </a:r>
                      <a:r>
                        <a:rPr lang="pt-BR" baseline="0" dirty="0"/>
                        <a:t> orientações esportivas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3250739089"/>
                  </a:ext>
                </a:extLst>
              </a:tr>
              <a:tr h="7054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Excluir publicações fixas da página de dicas esportivas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241601674"/>
                  </a:ext>
                </a:extLst>
              </a:tr>
              <a:tr h="7054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a:t>Status do Módulo 02: </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gridSpan="2">
                  <a:txBody>
                    <a:bodyPr/>
                    <a:lstStyle/>
                    <a:p>
                      <a:pPr algn="ctr"/>
                      <a:r>
                        <a:rPr lang="pt-BR" b="1" dirty="0"/>
                        <a:t>84</a:t>
                      </a:r>
                      <a:r>
                        <a:rPr lang="pt-BR" b="1" baseline="0" dirty="0"/>
                        <a:t>%</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517672722"/>
                  </a:ext>
                </a:extLst>
              </a:tr>
            </a:tbl>
          </a:graphicData>
        </a:graphic>
      </p:graphicFrame>
    </p:spTree>
    <p:extLst>
      <p:ext uri="{BB962C8B-B14F-4D97-AF65-F5344CB8AC3E}">
        <p14:creationId xmlns:p14="http://schemas.microsoft.com/office/powerpoint/2010/main" val="2387886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21476" y="2447912"/>
            <a:ext cx="10058400" cy="1450757"/>
          </a:xfrm>
        </p:spPr>
        <p:txBody>
          <a:bodyPr/>
          <a:lstStyle/>
          <a:p>
            <a:r>
              <a:rPr lang="pt-BR" dirty="0"/>
              <a:t>Status do Caso de Teste – Módulo 03</a:t>
            </a:r>
          </a:p>
        </p:txBody>
      </p:sp>
    </p:spTree>
    <p:extLst>
      <p:ext uri="{BB962C8B-B14F-4D97-AF65-F5344CB8AC3E}">
        <p14:creationId xmlns:p14="http://schemas.microsoft.com/office/powerpoint/2010/main" val="2734177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Divisão de módulos</a:t>
            </a:r>
          </a:p>
        </p:txBody>
      </p:sp>
      <p:sp>
        <p:nvSpPr>
          <p:cNvPr id="3" name="Espaço Reservado para Conteúdo 2"/>
          <p:cNvSpPr>
            <a:spLocks noGrp="1"/>
          </p:cNvSpPr>
          <p:nvPr>
            <p:ph idx="1"/>
          </p:nvPr>
        </p:nvSpPr>
        <p:spPr/>
        <p:txBody>
          <a:bodyPr/>
          <a:lstStyle/>
          <a:p>
            <a:r>
              <a:rPr lang="pt-BR" dirty="0"/>
              <a:t> </a:t>
            </a:r>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528" y="1845734"/>
            <a:ext cx="8636000" cy="4263307"/>
          </a:xfrm>
          <a:prstGeom prst="rect">
            <a:avLst/>
          </a:prstGeom>
        </p:spPr>
      </p:pic>
    </p:spTree>
    <p:extLst>
      <p:ext uri="{BB962C8B-B14F-4D97-AF65-F5344CB8AC3E}">
        <p14:creationId xmlns:p14="http://schemas.microsoft.com/office/powerpoint/2010/main" val="19768789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Status do Caso de Teste – Módulo 03</a:t>
            </a:r>
          </a:p>
        </p:txBody>
      </p:sp>
      <p:graphicFrame>
        <p:nvGraphicFramePr>
          <p:cNvPr id="5" name="Tabela 4"/>
          <p:cNvGraphicFramePr>
            <a:graphicFrameLocks noGrp="1"/>
          </p:cNvGraphicFramePr>
          <p:nvPr>
            <p:extLst>
              <p:ext uri="{D42A27DB-BD31-4B8C-83A1-F6EECF244321}">
                <p14:modId xmlns:p14="http://schemas.microsoft.com/office/powerpoint/2010/main" val="2065548880"/>
              </p:ext>
            </p:extLst>
          </p:nvPr>
        </p:nvGraphicFramePr>
        <p:xfrm>
          <a:off x="1097280" y="1776252"/>
          <a:ext cx="10058400" cy="4475280"/>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xmlns="" val="935718537"/>
                    </a:ext>
                  </a:extLst>
                </a:gridCol>
                <a:gridCol w="3352800">
                  <a:extLst>
                    <a:ext uri="{9D8B030D-6E8A-4147-A177-3AD203B41FA5}">
                      <a16:colId xmlns:a16="http://schemas.microsoft.com/office/drawing/2014/main" xmlns="" val="42970631"/>
                    </a:ext>
                  </a:extLst>
                </a:gridCol>
                <a:gridCol w="3352800">
                  <a:extLst>
                    <a:ext uri="{9D8B030D-6E8A-4147-A177-3AD203B41FA5}">
                      <a16:colId xmlns:a16="http://schemas.microsoft.com/office/drawing/2014/main" xmlns="" val="554116374"/>
                    </a:ext>
                  </a:extLst>
                </a:gridCol>
              </a:tblGrid>
              <a:tr h="372940">
                <a:tc>
                  <a:txBody>
                    <a:bodyPr/>
                    <a:lstStyle/>
                    <a:p>
                      <a:r>
                        <a:rPr lang="pt-BR" dirty="0">
                          <a:solidFill>
                            <a:schemeClr val="bg1"/>
                          </a:solidFill>
                        </a:rPr>
                        <a:t>Funcionalidades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tc>
                  <a:txBody>
                    <a:bodyPr/>
                    <a:lstStyle/>
                    <a:p>
                      <a:r>
                        <a:rPr lang="pt-BR" dirty="0">
                          <a:solidFill>
                            <a:schemeClr val="bg1"/>
                          </a:solidFill>
                        </a:rPr>
                        <a:t>Desenvolvidos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tc>
                  <a:txBody>
                    <a:bodyPr/>
                    <a:lstStyle/>
                    <a:p>
                      <a:r>
                        <a:rPr lang="pt-BR" dirty="0">
                          <a:solidFill>
                            <a:schemeClr val="bg1"/>
                          </a:solidFill>
                        </a:rPr>
                        <a:t>Testados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extLst>
                  <a:ext uri="{0D108BD9-81ED-4DB2-BD59-A6C34878D82A}">
                    <a16:rowId xmlns:a16="http://schemas.microsoft.com/office/drawing/2014/main" xmlns="" val="3012992283"/>
                  </a:ext>
                </a:extLst>
              </a:tr>
              <a:tr h="372940">
                <a:tc>
                  <a:txBody>
                    <a:bodyPr/>
                    <a:lstStyle/>
                    <a:p>
                      <a:r>
                        <a:rPr lang="pt-BR" dirty="0"/>
                        <a:t>Visualizar IMC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3873802510"/>
                  </a:ext>
                </a:extLst>
              </a:tr>
              <a:tr h="372940">
                <a:tc>
                  <a:txBody>
                    <a:bodyPr/>
                    <a:lstStyle/>
                    <a:p>
                      <a:r>
                        <a:rPr lang="pt-BR" dirty="0"/>
                        <a:t>Realizar</a:t>
                      </a:r>
                      <a:r>
                        <a:rPr lang="pt-BR" baseline="0" dirty="0"/>
                        <a:t> IMC</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793616750"/>
                  </a:ext>
                </a:extLst>
              </a:tr>
              <a:tr h="372940">
                <a:tc>
                  <a:txBody>
                    <a:bodyPr/>
                    <a:lstStyle/>
                    <a:p>
                      <a:r>
                        <a:rPr lang="pt-BR" dirty="0"/>
                        <a:t>Alterar</a:t>
                      </a:r>
                      <a:r>
                        <a:rPr lang="pt-BR" baseline="0" dirty="0"/>
                        <a:t> IMC</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2509406181"/>
                  </a:ext>
                </a:extLst>
              </a:tr>
              <a:tr h="372940">
                <a:tc>
                  <a:txBody>
                    <a:bodyPr/>
                    <a:lstStyle/>
                    <a:p>
                      <a:r>
                        <a:rPr lang="pt-BR" dirty="0"/>
                        <a:t>Excluir</a:t>
                      </a:r>
                      <a:r>
                        <a:rPr lang="pt-BR" baseline="0" dirty="0"/>
                        <a:t> IMC</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778724557"/>
                  </a:ext>
                </a:extLst>
              </a:tr>
              <a:tr h="372940">
                <a:tc>
                  <a:txBody>
                    <a:bodyPr/>
                    <a:lstStyle/>
                    <a:p>
                      <a:r>
                        <a:rPr lang="pt-BR" dirty="0"/>
                        <a:t>Visualizar</a:t>
                      </a:r>
                      <a:r>
                        <a:rPr lang="pt-BR" baseline="0" dirty="0"/>
                        <a:t> Taxa de Gordura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2285237972"/>
                  </a:ext>
                </a:extLst>
              </a:tr>
              <a:tr h="372940">
                <a:tc>
                  <a:txBody>
                    <a:bodyPr/>
                    <a:lstStyle/>
                    <a:p>
                      <a:r>
                        <a:rPr lang="pt-BR" dirty="0"/>
                        <a:t>Realizar</a:t>
                      </a:r>
                      <a:r>
                        <a:rPr lang="pt-BR" baseline="0" dirty="0"/>
                        <a:t> Taxa de Gordura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9056475"/>
                  </a:ext>
                </a:extLst>
              </a:tr>
              <a:tr h="372940">
                <a:tc>
                  <a:txBody>
                    <a:bodyPr/>
                    <a:lstStyle/>
                    <a:p>
                      <a:r>
                        <a:rPr lang="pt-BR" dirty="0"/>
                        <a:t>Alterar</a:t>
                      </a:r>
                      <a:r>
                        <a:rPr lang="pt-BR" baseline="0" dirty="0"/>
                        <a:t> Taxa de Gordura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898949106"/>
                  </a:ext>
                </a:extLst>
              </a:tr>
              <a:tr h="372940">
                <a:tc>
                  <a:txBody>
                    <a:bodyPr/>
                    <a:lstStyle/>
                    <a:p>
                      <a:r>
                        <a:rPr lang="pt-BR" dirty="0"/>
                        <a:t>Excluir</a:t>
                      </a:r>
                      <a:r>
                        <a:rPr lang="pt-BR" baseline="0" dirty="0"/>
                        <a:t> Taxa de Gordura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283571240"/>
                  </a:ext>
                </a:extLst>
              </a:tr>
              <a:tr h="372940">
                <a:tc>
                  <a:txBody>
                    <a:bodyPr/>
                    <a:lstStyle/>
                    <a:p>
                      <a:r>
                        <a:rPr lang="pt-BR" dirty="0"/>
                        <a:t>Visualizar</a:t>
                      </a:r>
                      <a:r>
                        <a:rPr lang="pt-BR" baseline="0" dirty="0"/>
                        <a:t> Teste de Visão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2796728367"/>
                  </a:ext>
                </a:extLst>
              </a:tr>
              <a:tr h="372940">
                <a:tc>
                  <a:txBody>
                    <a:bodyPr/>
                    <a:lstStyle/>
                    <a:p>
                      <a:r>
                        <a:rPr lang="pt-BR" dirty="0"/>
                        <a:t>Realizar Teste de Visão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024301368"/>
                  </a:ext>
                </a:extLst>
              </a:tr>
              <a:tr h="372940">
                <a:tc>
                  <a:txBody>
                    <a:bodyPr/>
                    <a:lstStyle/>
                    <a:p>
                      <a:r>
                        <a:rPr lang="pt-BR" dirty="0"/>
                        <a:t>Alterar</a:t>
                      </a:r>
                      <a:r>
                        <a:rPr lang="pt-BR" baseline="0" dirty="0"/>
                        <a:t> Teste de Visão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2036791379"/>
                  </a:ext>
                </a:extLst>
              </a:tr>
            </a:tbl>
          </a:graphicData>
        </a:graphic>
      </p:graphicFrame>
    </p:spTree>
    <p:extLst>
      <p:ext uri="{BB962C8B-B14F-4D97-AF65-F5344CB8AC3E}">
        <p14:creationId xmlns:p14="http://schemas.microsoft.com/office/powerpoint/2010/main" val="3243158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Status do Caso de Teste – Módulo 03</a:t>
            </a:r>
          </a:p>
        </p:txBody>
      </p:sp>
      <p:graphicFrame>
        <p:nvGraphicFramePr>
          <p:cNvPr id="4" name="Tabela 3"/>
          <p:cNvGraphicFramePr>
            <a:graphicFrameLocks noGrp="1"/>
          </p:cNvGraphicFramePr>
          <p:nvPr>
            <p:extLst>
              <p:ext uri="{D42A27DB-BD31-4B8C-83A1-F6EECF244321}">
                <p14:modId xmlns:p14="http://schemas.microsoft.com/office/powerpoint/2010/main" val="4047944971"/>
              </p:ext>
            </p:extLst>
          </p:nvPr>
        </p:nvGraphicFramePr>
        <p:xfrm>
          <a:off x="1097281" y="1795551"/>
          <a:ext cx="10058400" cy="4395041"/>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xmlns="" val="525508518"/>
                    </a:ext>
                  </a:extLst>
                </a:gridCol>
                <a:gridCol w="3352800">
                  <a:extLst>
                    <a:ext uri="{9D8B030D-6E8A-4147-A177-3AD203B41FA5}">
                      <a16:colId xmlns:a16="http://schemas.microsoft.com/office/drawing/2014/main" xmlns="" val="898654282"/>
                    </a:ext>
                  </a:extLst>
                </a:gridCol>
                <a:gridCol w="3352800">
                  <a:extLst>
                    <a:ext uri="{9D8B030D-6E8A-4147-A177-3AD203B41FA5}">
                      <a16:colId xmlns:a16="http://schemas.microsoft.com/office/drawing/2014/main" xmlns="" val="3311107851"/>
                    </a:ext>
                  </a:extLst>
                </a:gridCol>
              </a:tblGrid>
              <a:tr h="388763">
                <a:tc>
                  <a:txBody>
                    <a:bodyPr/>
                    <a:lstStyle/>
                    <a:p>
                      <a:r>
                        <a:rPr lang="pt-BR" b="0" dirty="0">
                          <a:solidFill>
                            <a:schemeClr val="tx1"/>
                          </a:solidFill>
                        </a:rPr>
                        <a:t>Excluir</a:t>
                      </a:r>
                      <a:r>
                        <a:rPr lang="pt-BR" b="0" baseline="0" dirty="0">
                          <a:solidFill>
                            <a:schemeClr val="tx1"/>
                          </a:solidFill>
                        </a:rPr>
                        <a:t> Teste de Visão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733356481"/>
                  </a:ext>
                </a:extLst>
              </a:tr>
              <a:tr h="388763">
                <a:tc>
                  <a:txBody>
                    <a:bodyPr/>
                    <a:lstStyle/>
                    <a:p>
                      <a:r>
                        <a:rPr lang="pt-BR" dirty="0"/>
                        <a:t>Visualizar</a:t>
                      </a:r>
                      <a:r>
                        <a:rPr lang="pt-BR" baseline="0" dirty="0"/>
                        <a:t> Saturação de Oxigênio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2892739666"/>
                  </a:ext>
                </a:extLst>
              </a:tr>
              <a:tr h="3887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Realizar</a:t>
                      </a:r>
                      <a:r>
                        <a:rPr lang="pt-BR" baseline="0" dirty="0"/>
                        <a:t> Saturação de Oxigênio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505629623"/>
                  </a:ext>
                </a:extLst>
              </a:tr>
              <a:tr h="3887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Alterar</a:t>
                      </a:r>
                      <a:r>
                        <a:rPr lang="pt-BR" baseline="0" dirty="0"/>
                        <a:t> Saturação de Oxigênio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449353814"/>
                  </a:ext>
                </a:extLst>
              </a:tr>
              <a:tr h="3887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Excluir</a:t>
                      </a:r>
                      <a:r>
                        <a:rPr lang="pt-BR" baseline="0" dirty="0"/>
                        <a:t> Saturação de Oxigênio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907235504"/>
                  </a:ext>
                </a:extLst>
              </a:tr>
              <a:tr h="388763">
                <a:tc>
                  <a:txBody>
                    <a:bodyPr/>
                    <a:lstStyle/>
                    <a:p>
                      <a:r>
                        <a:rPr lang="pt-BR" dirty="0"/>
                        <a:t>Visualizar BPM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83649002"/>
                  </a:ext>
                </a:extLst>
              </a:tr>
              <a:tr h="388763">
                <a:tc>
                  <a:txBody>
                    <a:bodyPr/>
                    <a:lstStyle/>
                    <a:p>
                      <a:r>
                        <a:rPr lang="pt-BR" dirty="0"/>
                        <a:t>Realizar BPM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507170966"/>
                  </a:ext>
                </a:extLst>
              </a:tr>
              <a:tr h="507411">
                <a:tc>
                  <a:txBody>
                    <a:bodyPr/>
                    <a:lstStyle/>
                    <a:p>
                      <a:r>
                        <a:rPr lang="pt-BR" dirty="0"/>
                        <a:t>Alterar</a:t>
                      </a:r>
                      <a:r>
                        <a:rPr lang="pt-BR" baseline="0" dirty="0"/>
                        <a:t> BPM</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3858844312"/>
                  </a:ext>
                </a:extLst>
              </a:tr>
              <a:tr h="3887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t>Excluir BPM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469710072"/>
                  </a:ext>
                </a:extLst>
              </a:tr>
              <a:tr h="3887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Visualizar</a:t>
                      </a:r>
                      <a:r>
                        <a:rPr lang="pt-BR" baseline="0" dirty="0"/>
                        <a:t> Capacidade Pulmonar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043445661"/>
                  </a:ext>
                </a:extLst>
              </a:tr>
              <a:tr h="3887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Realizar </a:t>
                      </a:r>
                      <a:r>
                        <a:rPr lang="pt-BR" baseline="0" dirty="0"/>
                        <a:t>Capacidade Pulmonar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242939469"/>
                  </a:ext>
                </a:extLst>
              </a:tr>
            </a:tbl>
          </a:graphicData>
        </a:graphic>
      </p:graphicFrame>
    </p:spTree>
    <p:extLst>
      <p:ext uri="{BB962C8B-B14F-4D97-AF65-F5344CB8AC3E}">
        <p14:creationId xmlns:p14="http://schemas.microsoft.com/office/powerpoint/2010/main" val="26484765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Status do Caso de Teste – Módulo 03</a:t>
            </a:r>
          </a:p>
        </p:txBody>
      </p:sp>
      <p:graphicFrame>
        <p:nvGraphicFramePr>
          <p:cNvPr id="4" name="Tabela 3"/>
          <p:cNvGraphicFramePr>
            <a:graphicFrameLocks noGrp="1"/>
          </p:cNvGraphicFramePr>
          <p:nvPr>
            <p:extLst>
              <p:ext uri="{D42A27DB-BD31-4B8C-83A1-F6EECF244321}">
                <p14:modId xmlns:p14="http://schemas.microsoft.com/office/powerpoint/2010/main" val="4265470965"/>
              </p:ext>
            </p:extLst>
          </p:nvPr>
        </p:nvGraphicFramePr>
        <p:xfrm>
          <a:off x="1097279" y="1846264"/>
          <a:ext cx="10058400" cy="3377374"/>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xmlns="" val="3806295204"/>
                    </a:ext>
                  </a:extLst>
                </a:gridCol>
                <a:gridCol w="3352800">
                  <a:extLst>
                    <a:ext uri="{9D8B030D-6E8A-4147-A177-3AD203B41FA5}">
                      <a16:colId xmlns:a16="http://schemas.microsoft.com/office/drawing/2014/main" xmlns="" val="3233674619"/>
                    </a:ext>
                  </a:extLst>
                </a:gridCol>
                <a:gridCol w="3352800">
                  <a:extLst>
                    <a:ext uri="{9D8B030D-6E8A-4147-A177-3AD203B41FA5}">
                      <a16:colId xmlns:a16="http://schemas.microsoft.com/office/drawing/2014/main" xmlns="" val="617376788"/>
                    </a:ext>
                  </a:extLst>
                </a:gridCol>
              </a:tblGrid>
              <a:tr h="482482">
                <a:tc>
                  <a:txBody>
                    <a:bodyPr/>
                    <a:lstStyle/>
                    <a:p>
                      <a:r>
                        <a:rPr lang="pt-BR" b="0" dirty="0">
                          <a:solidFill>
                            <a:schemeClr val="tx1"/>
                          </a:solidFill>
                        </a:rPr>
                        <a:t>Excluir</a:t>
                      </a:r>
                      <a:r>
                        <a:rPr lang="pt-BR" b="0" baseline="0" dirty="0">
                          <a:solidFill>
                            <a:schemeClr val="tx1"/>
                          </a:solidFill>
                        </a:rPr>
                        <a:t> Capacidade Pulmonar</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3051248460"/>
                  </a:ext>
                </a:extLst>
              </a:tr>
              <a:tr h="482482">
                <a:tc>
                  <a:txBody>
                    <a:bodyPr/>
                    <a:lstStyle/>
                    <a:p>
                      <a:r>
                        <a:rPr lang="pt-BR" dirty="0"/>
                        <a:t>Visualizar</a:t>
                      </a:r>
                      <a:r>
                        <a:rPr lang="pt-BR" baseline="0" dirty="0"/>
                        <a:t> Pressão Sanguínea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03023710"/>
                  </a:ext>
                </a:extLst>
              </a:tr>
              <a:tr h="4824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t>Realizar Pressão Sanguínea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687043927"/>
                  </a:ext>
                </a:extLst>
              </a:tr>
              <a:tr h="4824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Alterar</a:t>
                      </a:r>
                      <a:r>
                        <a:rPr lang="pt-BR" baseline="0" dirty="0"/>
                        <a:t> Pressão Sanguínea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699344967"/>
                  </a:ext>
                </a:extLst>
              </a:tr>
              <a:tr h="4824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Excluir</a:t>
                      </a:r>
                      <a:r>
                        <a:rPr lang="pt-BR" baseline="0" dirty="0"/>
                        <a:t> Pressão Sanguínea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808339131"/>
                  </a:ext>
                </a:extLst>
              </a:tr>
              <a:tr h="482482">
                <a:tc>
                  <a:txBody>
                    <a:bodyPr/>
                    <a:lstStyle/>
                    <a:p>
                      <a:r>
                        <a:rPr lang="pt-BR" dirty="0"/>
                        <a:t>Visualizar</a:t>
                      </a:r>
                      <a:r>
                        <a:rPr lang="pt-BR" baseline="0" dirty="0"/>
                        <a:t> Check-ups do Usuário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dirty="0"/>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288301155"/>
                  </a:ext>
                </a:extLst>
              </a:tr>
              <a:tr h="482482">
                <a:tc>
                  <a:txBody>
                    <a:bodyPr/>
                    <a:lstStyle/>
                    <a:p>
                      <a:r>
                        <a:rPr lang="pt-BR" b="1" dirty="0"/>
                        <a:t>Status do Módulo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gridSpan="2">
                  <a:txBody>
                    <a:bodyPr/>
                    <a:lstStyle/>
                    <a:p>
                      <a:pPr algn="ctr"/>
                      <a:r>
                        <a:rPr lang="pt-BR" b="1" dirty="0"/>
                        <a:t>95,53%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780719169"/>
                  </a:ext>
                </a:extLst>
              </a:tr>
            </a:tbl>
          </a:graphicData>
        </a:graphic>
      </p:graphicFrame>
    </p:spTree>
    <p:extLst>
      <p:ext uri="{BB962C8B-B14F-4D97-AF65-F5344CB8AC3E}">
        <p14:creationId xmlns:p14="http://schemas.microsoft.com/office/powerpoint/2010/main" val="16974153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21476" y="2447912"/>
            <a:ext cx="10058400" cy="1450757"/>
          </a:xfrm>
        </p:spPr>
        <p:txBody>
          <a:bodyPr/>
          <a:lstStyle/>
          <a:p>
            <a:r>
              <a:rPr lang="pt-BR" dirty="0"/>
              <a:t>Status do Caso de Teste – Módulo 04</a:t>
            </a:r>
          </a:p>
        </p:txBody>
      </p:sp>
    </p:spTree>
    <p:extLst>
      <p:ext uri="{BB962C8B-B14F-4D97-AF65-F5344CB8AC3E}">
        <p14:creationId xmlns:p14="http://schemas.microsoft.com/office/powerpoint/2010/main" val="17689671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Status do Caso de Teste – Módulo 04</a:t>
            </a:r>
          </a:p>
        </p:txBody>
      </p:sp>
      <p:graphicFrame>
        <p:nvGraphicFramePr>
          <p:cNvPr id="4" name="Tabela 3"/>
          <p:cNvGraphicFramePr>
            <a:graphicFrameLocks noGrp="1"/>
          </p:cNvGraphicFramePr>
          <p:nvPr>
            <p:extLst>
              <p:ext uri="{D42A27DB-BD31-4B8C-83A1-F6EECF244321}">
                <p14:modId xmlns:p14="http://schemas.microsoft.com/office/powerpoint/2010/main" val="2602875129"/>
              </p:ext>
            </p:extLst>
          </p:nvPr>
        </p:nvGraphicFramePr>
        <p:xfrm>
          <a:off x="1097280" y="1793709"/>
          <a:ext cx="10058400" cy="4365354"/>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xmlns="" val="4014939777"/>
                    </a:ext>
                  </a:extLst>
                </a:gridCol>
                <a:gridCol w="3352800">
                  <a:extLst>
                    <a:ext uri="{9D8B030D-6E8A-4147-A177-3AD203B41FA5}">
                      <a16:colId xmlns:a16="http://schemas.microsoft.com/office/drawing/2014/main" xmlns="" val="110881407"/>
                    </a:ext>
                  </a:extLst>
                </a:gridCol>
                <a:gridCol w="3352800">
                  <a:extLst>
                    <a:ext uri="{9D8B030D-6E8A-4147-A177-3AD203B41FA5}">
                      <a16:colId xmlns:a16="http://schemas.microsoft.com/office/drawing/2014/main" xmlns="" val="44835825"/>
                    </a:ext>
                  </a:extLst>
                </a:gridCol>
              </a:tblGrid>
              <a:tr h="379596">
                <a:tc>
                  <a:txBody>
                    <a:bodyPr/>
                    <a:lstStyle/>
                    <a:p>
                      <a:r>
                        <a:rPr lang="pt-BR" dirty="0">
                          <a:solidFill>
                            <a:schemeClr val="bg1"/>
                          </a:solidFill>
                        </a:rPr>
                        <a:t>Funcionalidades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tc>
                  <a:txBody>
                    <a:bodyPr/>
                    <a:lstStyle/>
                    <a:p>
                      <a:r>
                        <a:rPr lang="pt-BR" dirty="0">
                          <a:solidFill>
                            <a:schemeClr val="bg1"/>
                          </a:solidFill>
                        </a:rPr>
                        <a:t>Desenvolvidos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tc>
                  <a:txBody>
                    <a:bodyPr/>
                    <a:lstStyle/>
                    <a:p>
                      <a:r>
                        <a:rPr lang="pt-BR" dirty="0">
                          <a:solidFill>
                            <a:schemeClr val="bg1"/>
                          </a:solidFill>
                        </a:rPr>
                        <a:t>Testados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extLst>
                  <a:ext uri="{0D108BD9-81ED-4DB2-BD59-A6C34878D82A}">
                    <a16:rowId xmlns:a16="http://schemas.microsoft.com/office/drawing/2014/main" xmlns="" val="4135390793"/>
                  </a:ext>
                </a:extLst>
              </a:tr>
              <a:tr h="379596">
                <a:tc>
                  <a:txBody>
                    <a:bodyPr/>
                    <a:lstStyle/>
                    <a:p>
                      <a:pPr algn="just"/>
                      <a:r>
                        <a:rPr lang="pt-BR" sz="1800" b="0" kern="1200" dirty="0">
                          <a:solidFill>
                            <a:schemeClr val="dk1"/>
                          </a:solidFill>
                          <a:effectLst/>
                          <a:latin typeface="+mn-lt"/>
                          <a:ea typeface="+mn-ea"/>
                          <a:cs typeface="+mn-cs"/>
                        </a:rPr>
                        <a:t>Efetuar Perfil de Treinamento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just"/>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just"/>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972378887"/>
                  </a:ext>
                </a:extLst>
              </a:tr>
              <a:tr h="379596">
                <a:tc>
                  <a:txBody>
                    <a:bodyPr/>
                    <a:lstStyle/>
                    <a:p>
                      <a:pPr algn="just"/>
                      <a:r>
                        <a:rPr lang="pt-BR" sz="1800" b="0" kern="1200" dirty="0">
                          <a:solidFill>
                            <a:schemeClr val="dk1"/>
                          </a:solidFill>
                          <a:effectLst/>
                          <a:latin typeface="+mn-lt"/>
                          <a:ea typeface="+mn-ea"/>
                          <a:cs typeface="+mn-cs"/>
                        </a:rPr>
                        <a:t>Editar perfil de treinamento</a:t>
                      </a:r>
                      <a:endParaRPr lang="pt-BR"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47947516"/>
                  </a:ext>
                </a:extLst>
              </a:tr>
              <a:tr h="379596">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pt-BR" sz="1800" b="0" kern="1200" dirty="0">
                          <a:solidFill>
                            <a:schemeClr val="dk1"/>
                          </a:solidFill>
                          <a:effectLst/>
                          <a:latin typeface="+mn-lt"/>
                          <a:ea typeface="+mn-ea"/>
                          <a:cs typeface="+mn-cs"/>
                        </a:rPr>
                        <a:t>Pesquisar educador físico</a:t>
                      </a:r>
                      <a:endParaRPr lang="pt-BR"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just"/>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just"/>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700884321"/>
                  </a:ext>
                </a:extLst>
              </a:tr>
              <a:tr h="379596">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pt-BR" sz="1800" b="0" kern="1200" dirty="0">
                          <a:solidFill>
                            <a:schemeClr val="dk1"/>
                          </a:solidFill>
                          <a:effectLst/>
                          <a:latin typeface="+mn-lt"/>
                          <a:ea typeface="+mn-ea"/>
                          <a:cs typeface="+mn-cs"/>
                        </a:rPr>
                        <a:t>Solicitar educador físico</a:t>
                      </a:r>
                      <a:endParaRPr lang="pt-BR"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6098870"/>
                  </a:ext>
                </a:extLst>
              </a:tr>
              <a:tr h="664293">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pt-BR" sz="1800" b="0" kern="1200" dirty="0">
                          <a:solidFill>
                            <a:schemeClr val="dk1"/>
                          </a:solidFill>
                          <a:effectLst/>
                          <a:latin typeface="+mn-lt"/>
                          <a:ea typeface="+mn-ea"/>
                          <a:cs typeface="+mn-cs"/>
                        </a:rPr>
                        <a:t>Responder solicitação para acompanhamento de usuário</a:t>
                      </a:r>
                      <a:endParaRPr lang="pt-BR"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just"/>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just"/>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2932346476"/>
                  </a:ext>
                </a:extLst>
              </a:tr>
              <a:tr h="664293">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pt-BR" sz="1800" b="0" kern="1200" dirty="0">
                          <a:solidFill>
                            <a:schemeClr val="dk1"/>
                          </a:solidFill>
                          <a:effectLst/>
                          <a:latin typeface="+mn-lt"/>
                          <a:ea typeface="+mn-ea"/>
                          <a:cs typeface="+mn-cs"/>
                        </a:rPr>
                        <a:t>Visualizar perfil do Meu educador físico</a:t>
                      </a:r>
                      <a:endParaRPr lang="pt-BR"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pt-BR" b="0" dirty="0"/>
                        <a:t>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pt-BR" b="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500964932"/>
                  </a:ext>
                </a:extLst>
              </a:tr>
              <a:tr h="379596">
                <a:tc>
                  <a:txBody>
                    <a:bodyPr/>
                    <a:lstStyle/>
                    <a:p>
                      <a:pPr lvl="0" algn="just" hangingPunct="0"/>
                      <a:r>
                        <a:rPr lang="pt-BR" sz="1800" b="0" kern="1200" dirty="0">
                          <a:solidFill>
                            <a:schemeClr val="dk1"/>
                          </a:solidFill>
                          <a:effectLst/>
                          <a:latin typeface="+mn-lt"/>
                          <a:ea typeface="+mn-ea"/>
                          <a:cs typeface="+mn-cs"/>
                        </a:rPr>
                        <a:t>D</a:t>
                      </a:r>
                      <a:r>
                        <a:rPr lang="x-none" sz="1800" b="0" kern="1200" dirty="0">
                          <a:solidFill>
                            <a:schemeClr val="dk1"/>
                          </a:solidFill>
                          <a:effectLst/>
                          <a:latin typeface="+mn-lt"/>
                          <a:ea typeface="+mn-ea"/>
                          <a:cs typeface="+mn-cs"/>
                        </a:rPr>
                        <a:t>ispensar educador físico</a:t>
                      </a:r>
                      <a:endParaRPr lang="pt-BR" sz="18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just"/>
                      <a:r>
                        <a:rPr lang="pt-BR" b="0" dirty="0"/>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just"/>
                      <a:r>
                        <a:rPr lang="pt-BR" b="0" dirty="0"/>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2282403080"/>
                  </a:ext>
                </a:extLst>
              </a:tr>
              <a:tr h="379596">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n-lt"/>
                          <a:ea typeface="+mn-ea"/>
                          <a:cs typeface="+mn-cs"/>
                        </a:rPr>
                        <a:t>Visualizar</a:t>
                      </a:r>
                      <a:r>
                        <a:rPr lang="en-US" sz="1800" b="0" kern="1200" dirty="0">
                          <a:solidFill>
                            <a:schemeClr val="dk1"/>
                          </a:solidFill>
                          <a:effectLst/>
                          <a:latin typeface="+mn-lt"/>
                          <a:ea typeface="+mn-ea"/>
                          <a:cs typeface="+mn-cs"/>
                        </a:rPr>
                        <a:t> </a:t>
                      </a:r>
                      <a:r>
                        <a:rPr lang="en-US" sz="1800" b="0" kern="1200" dirty="0" err="1">
                          <a:solidFill>
                            <a:schemeClr val="dk1"/>
                          </a:solidFill>
                          <a:effectLst/>
                          <a:latin typeface="+mn-lt"/>
                          <a:ea typeface="+mn-ea"/>
                          <a:cs typeface="+mn-cs"/>
                        </a:rPr>
                        <a:t>consultas</a:t>
                      </a:r>
                      <a:r>
                        <a:rPr lang="en-US" sz="1800" b="0" kern="1200" dirty="0">
                          <a:solidFill>
                            <a:schemeClr val="dk1"/>
                          </a:solidFill>
                          <a:effectLst/>
                          <a:latin typeface="+mn-lt"/>
                          <a:ea typeface="+mn-ea"/>
                          <a:cs typeface="+mn-cs"/>
                        </a:rPr>
                        <a:t> do </a:t>
                      </a:r>
                      <a:r>
                        <a:rPr lang="en-US" sz="1800" b="0" kern="1200" dirty="0" err="1">
                          <a:solidFill>
                            <a:schemeClr val="dk1"/>
                          </a:solidFill>
                          <a:effectLst/>
                          <a:latin typeface="+mn-lt"/>
                          <a:ea typeface="+mn-ea"/>
                          <a:cs typeface="+mn-cs"/>
                        </a:rPr>
                        <a:t>usuário</a:t>
                      </a:r>
                      <a:endParaRPr lang="pt-BR"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pt-BR" b="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pt-BR" b="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865420199"/>
                  </a:ext>
                </a:extLst>
              </a:tr>
              <a:tr h="379596">
                <a:tc>
                  <a:txBody>
                    <a:bodyPr/>
                    <a:lstStyle/>
                    <a:p>
                      <a:pPr lvl="0" algn="just" hangingPunct="0"/>
                      <a:r>
                        <a:rPr lang="pt-BR" sz="1800" b="0" kern="1200" dirty="0">
                          <a:solidFill>
                            <a:schemeClr val="dk1"/>
                          </a:solidFill>
                          <a:effectLst/>
                          <a:latin typeface="+mn-lt"/>
                          <a:ea typeface="+mn-ea"/>
                          <a:cs typeface="+mn-cs"/>
                        </a:rPr>
                        <a:t>Marcar</a:t>
                      </a:r>
                      <a:r>
                        <a:rPr lang="x-none" sz="1800" b="0" kern="1200" dirty="0">
                          <a:solidFill>
                            <a:schemeClr val="dk1"/>
                          </a:solidFill>
                          <a:effectLst/>
                          <a:latin typeface="+mn-lt"/>
                          <a:ea typeface="+mn-ea"/>
                          <a:cs typeface="+mn-cs"/>
                        </a:rPr>
                        <a:t> consulta</a:t>
                      </a:r>
                      <a:endParaRPr lang="pt-BR" sz="18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just"/>
                      <a:r>
                        <a:rPr lang="pt-BR" b="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just"/>
                      <a:r>
                        <a:rPr lang="pt-BR" b="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3504765891"/>
                  </a:ext>
                </a:extLst>
              </a:tr>
            </a:tbl>
          </a:graphicData>
        </a:graphic>
      </p:graphicFrame>
    </p:spTree>
    <p:extLst>
      <p:ext uri="{BB962C8B-B14F-4D97-AF65-F5344CB8AC3E}">
        <p14:creationId xmlns:p14="http://schemas.microsoft.com/office/powerpoint/2010/main" val="38964800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Status do Caso de Teste – Módulo 04</a:t>
            </a:r>
          </a:p>
        </p:txBody>
      </p:sp>
      <p:graphicFrame>
        <p:nvGraphicFramePr>
          <p:cNvPr id="4" name="Tabela 3"/>
          <p:cNvGraphicFramePr>
            <a:graphicFrameLocks noGrp="1"/>
          </p:cNvGraphicFramePr>
          <p:nvPr>
            <p:extLst>
              <p:ext uri="{D42A27DB-BD31-4B8C-83A1-F6EECF244321}">
                <p14:modId xmlns:p14="http://schemas.microsoft.com/office/powerpoint/2010/main" val="1376869993"/>
              </p:ext>
            </p:extLst>
          </p:nvPr>
        </p:nvGraphicFramePr>
        <p:xfrm>
          <a:off x="1097280" y="1802909"/>
          <a:ext cx="10058400" cy="4398198"/>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xmlns="" val="4066183997"/>
                    </a:ext>
                  </a:extLst>
                </a:gridCol>
                <a:gridCol w="3352800">
                  <a:extLst>
                    <a:ext uri="{9D8B030D-6E8A-4147-A177-3AD203B41FA5}">
                      <a16:colId xmlns:a16="http://schemas.microsoft.com/office/drawing/2014/main" xmlns="" val="602083048"/>
                    </a:ext>
                  </a:extLst>
                </a:gridCol>
                <a:gridCol w="3352800">
                  <a:extLst>
                    <a:ext uri="{9D8B030D-6E8A-4147-A177-3AD203B41FA5}">
                      <a16:colId xmlns:a16="http://schemas.microsoft.com/office/drawing/2014/main" xmlns="" val="2428540702"/>
                    </a:ext>
                  </a:extLst>
                </a:gridCol>
              </a:tblGrid>
              <a:tr h="684164">
                <a:tc>
                  <a:txBody>
                    <a:bodyPr/>
                    <a:lstStyle/>
                    <a:p>
                      <a:pPr lvl="0" algn="just" hangingPunct="0"/>
                      <a:r>
                        <a:rPr lang="x-none" sz="1800" b="0" kern="1200" dirty="0">
                          <a:solidFill>
                            <a:schemeClr val="dk1"/>
                          </a:solidFill>
                          <a:effectLst/>
                          <a:latin typeface="+mn-lt"/>
                          <a:ea typeface="+mn-ea"/>
                          <a:cs typeface="+mn-cs"/>
                        </a:rPr>
                        <a:t>Enviar notificação de agendamento de consulta</a:t>
                      </a:r>
                      <a:endParaRPr lang="pt-BR" sz="18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0" dirty="0">
                          <a:solidFill>
                            <a:schemeClr val="tx1"/>
                          </a:solidFill>
                        </a:rPr>
                        <a:t>0%</a:t>
                      </a:r>
                    </a:p>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0" dirty="0">
                          <a:solidFill>
                            <a:schemeClr val="tx1"/>
                          </a:solidFill>
                        </a:rPr>
                        <a:t>0%</a:t>
                      </a:r>
                    </a:p>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874326926"/>
                  </a:ext>
                </a:extLst>
              </a:tr>
              <a:tr h="6841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effectLst/>
                          <a:latin typeface="+mn-lt"/>
                          <a:ea typeface="+mn-ea"/>
                          <a:cs typeface="+mn-cs"/>
                        </a:rPr>
                        <a:t>Gerenciar</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disponibilidade</a:t>
                      </a:r>
                      <a:r>
                        <a:rPr lang="en-US" sz="1800" kern="1200" dirty="0">
                          <a:solidFill>
                            <a:schemeClr val="dk1"/>
                          </a:solidFill>
                          <a:effectLst/>
                          <a:latin typeface="+mn-lt"/>
                          <a:ea typeface="+mn-ea"/>
                          <a:cs typeface="+mn-cs"/>
                        </a:rPr>
                        <a:t> dos </a:t>
                      </a:r>
                      <a:r>
                        <a:rPr lang="en-US" sz="1800" kern="1200" dirty="0" err="1">
                          <a:solidFill>
                            <a:schemeClr val="dk1"/>
                          </a:solidFill>
                          <a:effectLst/>
                          <a:latin typeface="+mn-lt"/>
                          <a:ea typeface="+mn-ea"/>
                          <a:cs typeface="+mn-cs"/>
                        </a:rPr>
                        <a:t>dias</a:t>
                      </a:r>
                      <a:r>
                        <a:rPr lang="en-US" sz="1800" kern="1200" dirty="0">
                          <a:solidFill>
                            <a:schemeClr val="dk1"/>
                          </a:solidFill>
                          <a:effectLst/>
                          <a:latin typeface="+mn-lt"/>
                          <a:ea typeface="+mn-ea"/>
                          <a:cs typeface="+mn-cs"/>
                        </a:rPr>
                        <a:t> da agenda e local da </a:t>
                      </a:r>
                      <a:r>
                        <a:rPr lang="en-US" sz="1800" kern="1200" dirty="0" err="1">
                          <a:solidFill>
                            <a:schemeClr val="dk1"/>
                          </a:solidFill>
                          <a:effectLst/>
                          <a:latin typeface="+mn-lt"/>
                          <a:ea typeface="+mn-ea"/>
                          <a:cs typeface="+mn-cs"/>
                        </a:rPr>
                        <a:t>consulta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2333995450"/>
                  </a:ext>
                </a:extLst>
              </a:tr>
              <a:tr h="3909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effectLst/>
                          <a:latin typeface="+mn-lt"/>
                          <a:ea typeface="+mn-ea"/>
                          <a:cs typeface="+mn-cs"/>
                        </a:rPr>
                        <a:t>Listar</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consultas</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existentes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744652497"/>
                  </a:ext>
                </a:extLst>
              </a:tr>
              <a:tr h="6841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Registrar dados </a:t>
                      </a:r>
                      <a:r>
                        <a:rPr lang="en-US" sz="1800" kern="1200" dirty="0" err="1">
                          <a:solidFill>
                            <a:schemeClr val="dk1"/>
                          </a:solidFill>
                          <a:effectLst/>
                          <a:latin typeface="+mn-lt"/>
                          <a:ea typeface="+mn-ea"/>
                          <a:cs typeface="+mn-cs"/>
                        </a:rPr>
                        <a:t>obtidos</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na</a:t>
                      </a:r>
                      <a:r>
                        <a:rPr lang="en-US" sz="1800" kern="1200" dirty="0">
                          <a:solidFill>
                            <a:schemeClr val="dk1"/>
                          </a:solidFill>
                          <a:effectLst/>
                          <a:latin typeface="+mn-lt"/>
                          <a:ea typeface="+mn-ea"/>
                          <a:cs typeface="+mn-cs"/>
                        </a:rPr>
                        <a:t> </a:t>
                      </a:r>
                      <a:r>
                        <a:rPr lang="en-US" sz="1800" kern="1200" dirty="0" err="1">
                          <a:solidFill>
                            <a:schemeClr val="dk1"/>
                          </a:solidFill>
                          <a:effectLst/>
                          <a:latin typeface="+mn-lt"/>
                          <a:ea typeface="+mn-ea"/>
                          <a:cs typeface="+mn-cs"/>
                        </a:rPr>
                        <a:t>consulta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501136985"/>
                  </a:ext>
                </a:extLst>
              </a:tr>
              <a:tr h="3909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effectLst/>
                          <a:latin typeface="+mn-lt"/>
                          <a:ea typeface="+mn-ea"/>
                          <a:cs typeface="+mn-cs"/>
                        </a:rPr>
                        <a:t>Listar usuários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204952430"/>
                  </a:ext>
                </a:extLst>
              </a:tr>
              <a:tr h="3909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effectLst/>
                          <a:latin typeface="+mn-lt"/>
                          <a:ea typeface="+mn-ea"/>
                          <a:cs typeface="+mn-cs"/>
                        </a:rPr>
                        <a:t>Listar fichas de treinamento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3334640153"/>
                  </a:ext>
                </a:extLst>
              </a:tr>
              <a:tr h="3909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effectLst/>
                          <a:latin typeface="+mn-lt"/>
                          <a:ea typeface="+mn-ea"/>
                          <a:cs typeface="+mn-cs"/>
                        </a:rPr>
                        <a:t>Adicionar ficha de treinamento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282389544"/>
                  </a:ext>
                </a:extLst>
              </a:tr>
              <a:tr h="3909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effectLst/>
                          <a:latin typeface="+mn-lt"/>
                          <a:ea typeface="+mn-ea"/>
                          <a:cs typeface="+mn-cs"/>
                        </a:rPr>
                        <a:t>Visualizar ficha de treinamento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2697411173"/>
                  </a:ext>
                </a:extLst>
              </a:tr>
              <a:tr h="3909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effectLst/>
                          <a:latin typeface="+mn-lt"/>
                          <a:ea typeface="+mn-ea"/>
                          <a:cs typeface="+mn-cs"/>
                        </a:rPr>
                        <a:t>Excluir ficha de treinamento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289962467"/>
                  </a:ext>
                </a:extLst>
              </a:tr>
            </a:tbl>
          </a:graphicData>
        </a:graphic>
      </p:graphicFrame>
    </p:spTree>
    <p:extLst>
      <p:ext uri="{BB962C8B-B14F-4D97-AF65-F5344CB8AC3E}">
        <p14:creationId xmlns:p14="http://schemas.microsoft.com/office/powerpoint/2010/main" val="16064556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Status do Caso de Teste – Módulo 04</a:t>
            </a:r>
          </a:p>
        </p:txBody>
      </p:sp>
      <p:graphicFrame>
        <p:nvGraphicFramePr>
          <p:cNvPr id="4" name="Tabela 3"/>
          <p:cNvGraphicFramePr>
            <a:graphicFrameLocks noGrp="1"/>
          </p:cNvGraphicFramePr>
          <p:nvPr>
            <p:extLst>
              <p:ext uri="{D42A27DB-BD31-4B8C-83A1-F6EECF244321}">
                <p14:modId xmlns:p14="http://schemas.microsoft.com/office/powerpoint/2010/main" val="1587696672"/>
              </p:ext>
            </p:extLst>
          </p:nvPr>
        </p:nvGraphicFramePr>
        <p:xfrm>
          <a:off x="1097279" y="1793713"/>
          <a:ext cx="10058400" cy="4396878"/>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xmlns="" val="491529139"/>
                    </a:ext>
                  </a:extLst>
                </a:gridCol>
                <a:gridCol w="3352800">
                  <a:extLst>
                    <a:ext uri="{9D8B030D-6E8A-4147-A177-3AD203B41FA5}">
                      <a16:colId xmlns:a16="http://schemas.microsoft.com/office/drawing/2014/main" xmlns="" val="1124938839"/>
                    </a:ext>
                  </a:extLst>
                </a:gridCol>
                <a:gridCol w="3352800">
                  <a:extLst>
                    <a:ext uri="{9D8B030D-6E8A-4147-A177-3AD203B41FA5}">
                      <a16:colId xmlns:a16="http://schemas.microsoft.com/office/drawing/2014/main" xmlns="" val="874087715"/>
                    </a:ext>
                  </a:extLst>
                </a:gridCol>
              </a:tblGrid>
              <a:tr h="732814">
                <a:tc>
                  <a:txBody>
                    <a:bodyPr/>
                    <a:lstStyle/>
                    <a:p>
                      <a:pPr lvl="0" algn="just" hangingPunct="0"/>
                      <a:r>
                        <a:rPr lang="pt-BR" sz="1800" b="0" kern="1200" dirty="0">
                          <a:solidFill>
                            <a:schemeClr val="tx1"/>
                          </a:solidFill>
                          <a:effectLst/>
                          <a:latin typeface="+mn-lt"/>
                          <a:ea typeface="+mn-ea"/>
                          <a:cs typeface="+mn-cs"/>
                        </a:rPr>
                        <a:t>Enviar ficha de treinamento por e-mail*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188652836"/>
                  </a:ext>
                </a:extLst>
              </a:tr>
              <a:tr h="418750">
                <a:tc>
                  <a:txBody>
                    <a:bodyPr/>
                    <a:lstStyle/>
                    <a:p>
                      <a:pPr marL="0" marR="0" lvl="1" indent="0" algn="just" defTabSz="914400" rtl="0" eaLnBrk="1" fontAlgn="auto" latinLnBrk="0" hangingPunct="1">
                        <a:lnSpc>
                          <a:spcPct val="100000"/>
                        </a:lnSpc>
                        <a:spcBef>
                          <a:spcPts val="0"/>
                        </a:spcBef>
                        <a:spcAft>
                          <a:spcPts val="0"/>
                        </a:spcAft>
                        <a:buClrTx/>
                        <a:buSzTx/>
                        <a:buFontTx/>
                        <a:buNone/>
                        <a:tabLst/>
                        <a:defRPr/>
                      </a:pPr>
                      <a:r>
                        <a:rPr lang="pt-BR" sz="1800" b="0" i="0" kern="1200" dirty="0">
                          <a:solidFill>
                            <a:schemeClr val="dk1"/>
                          </a:solidFill>
                          <a:effectLst/>
                          <a:latin typeface="+mn-lt"/>
                          <a:ea typeface="+mn-ea"/>
                          <a:cs typeface="+mn-cs"/>
                        </a:rPr>
                        <a:t>Visualizar dados do usuário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pt-BR" b="0" i="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pt-BR" b="0" i="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291949935"/>
                  </a:ext>
                </a:extLst>
              </a:tr>
              <a:tr h="418750">
                <a:tc>
                  <a:txBody>
                    <a:bodyPr/>
                    <a:lstStyle/>
                    <a:p>
                      <a:pPr lvl="0" algn="just" hangingPunct="0"/>
                      <a:r>
                        <a:rPr lang="pt-BR" sz="1800" b="0" i="0" kern="1200" dirty="0">
                          <a:solidFill>
                            <a:schemeClr val="dk1"/>
                          </a:solidFill>
                          <a:effectLst/>
                          <a:latin typeface="+mn-lt"/>
                          <a:ea typeface="+mn-ea"/>
                          <a:cs typeface="+mn-cs"/>
                        </a:rPr>
                        <a:t>Registrar medidas corporais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pt-BR" b="0" i="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just"/>
                      <a:r>
                        <a:rPr lang="pt-BR" b="0" i="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3918604210"/>
                  </a:ext>
                </a:extLst>
              </a:tr>
              <a:tr h="418750">
                <a:tc>
                  <a:txBody>
                    <a:bodyPr/>
                    <a:lstStyle/>
                    <a:p>
                      <a:pPr lvl="0" algn="just" hangingPunct="0"/>
                      <a:r>
                        <a:rPr lang="pt-BR" sz="1800" b="0" i="0" kern="1200" dirty="0">
                          <a:solidFill>
                            <a:schemeClr val="dk1"/>
                          </a:solidFill>
                          <a:effectLst/>
                          <a:latin typeface="+mn-lt"/>
                          <a:ea typeface="+mn-ea"/>
                          <a:cs typeface="+mn-cs"/>
                        </a:rPr>
                        <a:t>Registrar dobras cutâneas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pt-BR" b="0" i="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pt-BR" b="0" i="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380242821"/>
                  </a:ext>
                </a:extLst>
              </a:tr>
              <a:tr h="418750">
                <a:tc>
                  <a:txBody>
                    <a:bodyPr/>
                    <a:lstStyle/>
                    <a:p>
                      <a:pPr lvl="0" algn="just" hangingPunct="0"/>
                      <a:r>
                        <a:rPr lang="pt-BR" sz="1800" b="0" i="0" kern="1200" dirty="0">
                          <a:solidFill>
                            <a:schemeClr val="dk1"/>
                          </a:solidFill>
                          <a:effectLst/>
                          <a:latin typeface="+mn-lt"/>
                          <a:ea typeface="+mn-ea"/>
                          <a:cs typeface="+mn-cs"/>
                        </a:rPr>
                        <a:t>Listar suplementos alimentares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just"/>
                      <a:r>
                        <a:rPr lang="pt-BR" b="0" i="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just"/>
                      <a:r>
                        <a:rPr lang="pt-BR" b="0" i="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2431460707"/>
                  </a:ext>
                </a:extLst>
              </a:tr>
              <a:tr h="418750">
                <a:tc>
                  <a:txBody>
                    <a:bodyPr/>
                    <a:lstStyle/>
                    <a:p>
                      <a:pPr lvl="0" algn="just" hangingPunct="0"/>
                      <a:r>
                        <a:rPr lang="pt-BR" sz="1800" b="0" i="0" kern="1200" dirty="0">
                          <a:solidFill>
                            <a:schemeClr val="dk1"/>
                          </a:solidFill>
                          <a:effectLst/>
                          <a:latin typeface="+mn-lt"/>
                          <a:ea typeface="+mn-ea"/>
                          <a:cs typeface="+mn-cs"/>
                        </a:rPr>
                        <a:t>Adicionar suplemento alimentar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pt-BR" b="0" i="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pt-BR" b="0" i="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657014848"/>
                  </a:ext>
                </a:extLst>
              </a:tr>
              <a:tr h="732814">
                <a:tc>
                  <a:txBody>
                    <a:bodyPr/>
                    <a:lstStyle/>
                    <a:p>
                      <a:pPr lvl="0" algn="just" hangingPunct="0"/>
                      <a:r>
                        <a:rPr lang="pt-BR" sz="1800" b="0" i="0" kern="1200" dirty="0">
                          <a:solidFill>
                            <a:schemeClr val="dk1"/>
                          </a:solidFill>
                          <a:effectLst/>
                          <a:latin typeface="+mn-lt"/>
                          <a:ea typeface="+mn-ea"/>
                          <a:cs typeface="+mn-cs"/>
                        </a:rPr>
                        <a:t>Visualizar suplementos alimentares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just"/>
                      <a:r>
                        <a:rPr lang="pt-BR" b="0" i="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just"/>
                      <a:r>
                        <a:rPr lang="pt-BR" b="0" i="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3842773156"/>
                  </a:ext>
                </a:extLst>
              </a:tr>
              <a:tr h="418750">
                <a:tc>
                  <a:txBody>
                    <a:bodyPr/>
                    <a:lstStyle/>
                    <a:p>
                      <a:pPr lvl="0" algn="just" hangingPunct="0"/>
                      <a:r>
                        <a:rPr lang="pt-BR" sz="1800" b="0" i="0" kern="1200" dirty="0">
                          <a:solidFill>
                            <a:schemeClr val="dk1"/>
                          </a:solidFill>
                          <a:effectLst/>
                          <a:latin typeface="+mn-lt"/>
                          <a:ea typeface="+mn-ea"/>
                          <a:cs typeface="+mn-cs"/>
                        </a:rPr>
                        <a:t>Excluir suplementos alimentares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pt-BR" b="0" i="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pt-BR" b="0" i="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525465245"/>
                  </a:ext>
                </a:extLst>
              </a:tr>
              <a:tr h="418750">
                <a:tc>
                  <a:txBody>
                    <a:bodyPr/>
                    <a:lstStyle/>
                    <a:p>
                      <a:r>
                        <a:rPr lang="pt-BR" b="1" dirty="0"/>
                        <a:t>Status do Módulo 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gridSpan="2">
                  <a:txBody>
                    <a:bodyPr/>
                    <a:lstStyle/>
                    <a:p>
                      <a:pPr algn="ctr"/>
                      <a:r>
                        <a:rPr lang="pt-BR" b="1" dirty="0"/>
                        <a:t>74,80%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hMerge="1">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223762810"/>
                  </a:ext>
                </a:extLst>
              </a:tr>
            </a:tbl>
          </a:graphicData>
        </a:graphic>
      </p:graphicFrame>
    </p:spTree>
    <p:extLst>
      <p:ext uri="{BB962C8B-B14F-4D97-AF65-F5344CB8AC3E}">
        <p14:creationId xmlns:p14="http://schemas.microsoft.com/office/powerpoint/2010/main" val="23131900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21476" y="2447912"/>
            <a:ext cx="10058400" cy="1450757"/>
          </a:xfrm>
        </p:spPr>
        <p:txBody>
          <a:bodyPr/>
          <a:lstStyle/>
          <a:p>
            <a:r>
              <a:rPr lang="pt-BR" dirty="0"/>
              <a:t>Status do Caso de Teste – Módulo 05</a:t>
            </a:r>
          </a:p>
        </p:txBody>
      </p:sp>
    </p:spTree>
    <p:extLst>
      <p:ext uri="{BB962C8B-B14F-4D97-AF65-F5344CB8AC3E}">
        <p14:creationId xmlns:p14="http://schemas.microsoft.com/office/powerpoint/2010/main" val="32537183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Status do Caso de Teste – Módulo 05</a:t>
            </a:r>
          </a:p>
        </p:txBody>
      </p:sp>
      <p:graphicFrame>
        <p:nvGraphicFramePr>
          <p:cNvPr id="3" name="Tabela 2"/>
          <p:cNvGraphicFramePr>
            <a:graphicFrameLocks noGrp="1"/>
          </p:cNvGraphicFramePr>
          <p:nvPr>
            <p:extLst/>
          </p:nvPr>
        </p:nvGraphicFramePr>
        <p:xfrm>
          <a:off x="1097279" y="1793713"/>
          <a:ext cx="10058400" cy="4312920"/>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xmlns="" val="4014939777"/>
                    </a:ext>
                  </a:extLst>
                </a:gridCol>
                <a:gridCol w="3352800">
                  <a:extLst>
                    <a:ext uri="{9D8B030D-6E8A-4147-A177-3AD203B41FA5}">
                      <a16:colId xmlns:a16="http://schemas.microsoft.com/office/drawing/2014/main" xmlns="" val="110881407"/>
                    </a:ext>
                  </a:extLst>
                </a:gridCol>
                <a:gridCol w="3352800">
                  <a:extLst>
                    <a:ext uri="{9D8B030D-6E8A-4147-A177-3AD203B41FA5}">
                      <a16:colId xmlns:a16="http://schemas.microsoft.com/office/drawing/2014/main" xmlns="" val="44835825"/>
                    </a:ext>
                  </a:extLst>
                </a:gridCol>
              </a:tblGrid>
              <a:tr h="370840">
                <a:tc>
                  <a:txBody>
                    <a:bodyPr/>
                    <a:lstStyle/>
                    <a:p>
                      <a:r>
                        <a:rPr lang="pt-BR" dirty="0">
                          <a:solidFill>
                            <a:schemeClr val="bg1"/>
                          </a:solidFill>
                        </a:rPr>
                        <a:t>Funcionalidades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tc>
                  <a:txBody>
                    <a:bodyPr/>
                    <a:lstStyle/>
                    <a:p>
                      <a:r>
                        <a:rPr lang="pt-BR" dirty="0">
                          <a:solidFill>
                            <a:schemeClr val="bg1"/>
                          </a:solidFill>
                        </a:rPr>
                        <a:t>Desenvolvidos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tc>
                  <a:txBody>
                    <a:bodyPr/>
                    <a:lstStyle/>
                    <a:p>
                      <a:r>
                        <a:rPr lang="pt-BR" dirty="0">
                          <a:solidFill>
                            <a:schemeClr val="bg1"/>
                          </a:solidFill>
                        </a:rPr>
                        <a:t>Testados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extLst>
                  <a:ext uri="{0D108BD9-81ED-4DB2-BD59-A6C34878D82A}">
                    <a16:rowId xmlns:a16="http://schemas.microsoft.com/office/drawing/2014/main" xmlns="" val="4135390793"/>
                  </a:ext>
                </a:extLst>
              </a:tr>
              <a:tr h="370840">
                <a:tc>
                  <a:txBody>
                    <a:bodyPr/>
                    <a:lstStyle/>
                    <a:p>
                      <a:r>
                        <a:rPr lang="pt-BR" sz="1800" kern="1200" dirty="0">
                          <a:solidFill>
                            <a:schemeClr val="dk1"/>
                          </a:solidFill>
                          <a:effectLst/>
                          <a:latin typeface="+mn-lt"/>
                          <a:ea typeface="+mn-ea"/>
                          <a:cs typeface="+mn-cs"/>
                        </a:rPr>
                        <a:t>Visualizar Histórico de Ficha de Treinamento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972378887"/>
                  </a:ext>
                </a:extLst>
              </a:tr>
              <a:tr h="370840">
                <a:tc>
                  <a:txBody>
                    <a:bodyPr/>
                    <a:lstStyle/>
                    <a:p>
                      <a:r>
                        <a:rPr lang="pt-BR" dirty="0"/>
                        <a:t>Visualizar Ficha de Treinamento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47947516"/>
                  </a:ext>
                </a:extLst>
              </a:tr>
              <a:tr h="370840">
                <a:tc>
                  <a:txBody>
                    <a:bodyPr/>
                    <a:lstStyle/>
                    <a:p>
                      <a:r>
                        <a:rPr lang="pt-BR" sz="1800" kern="1200" dirty="0">
                          <a:solidFill>
                            <a:schemeClr val="dk1"/>
                          </a:solidFill>
                          <a:effectLst/>
                          <a:latin typeface="+mn-lt"/>
                          <a:ea typeface="+mn-ea"/>
                          <a:cs typeface="+mn-cs"/>
                        </a:rPr>
                        <a:t>Atualizar desempenho de um exercício da ficha de treinamento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3230634762"/>
                  </a:ext>
                </a:extLst>
              </a:tr>
              <a:tr h="370840">
                <a:tc>
                  <a:txBody>
                    <a:bodyPr/>
                    <a:lstStyle/>
                    <a:p>
                      <a:r>
                        <a:rPr lang="pt-BR" dirty="0"/>
                        <a:t>Visualizar histórico de desempenho por exercício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362897232"/>
                  </a:ext>
                </a:extLst>
              </a:tr>
              <a:tr h="370840">
                <a:tc>
                  <a:txBody>
                    <a:bodyPr/>
                    <a:lstStyle/>
                    <a:p>
                      <a:r>
                        <a:rPr lang="pt-BR" sz="1800" kern="1200" dirty="0">
                          <a:solidFill>
                            <a:schemeClr val="dk1"/>
                          </a:solidFill>
                          <a:effectLst/>
                          <a:latin typeface="+mn-lt"/>
                          <a:ea typeface="+mn-ea"/>
                          <a:cs typeface="+mn-cs"/>
                        </a:rPr>
                        <a:t>Excluir desempenho da ficha de treinamento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669644190"/>
                  </a:ext>
                </a:extLst>
              </a:tr>
              <a:tr h="370840">
                <a:tc>
                  <a:txBody>
                    <a:bodyPr/>
                    <a:lstStyle/>
                    <a:p>
                      <a:r>
                        <a:rPr lang="pt-BR" sz="1800" kern="1200" dirty="0">
                          <a:solidFill>
                            <a:schemeClr val="dk1"/>
                          </a:solidFill>
                          <a:effectLst/>
                          <a:latin typeface="+mn-lt"/>
                          <a:ea typeface="+mn-ea"/>
                          <a:cs typeface="+mn-cs"/>
                        </a:rPr>
                        <a:t>Visualizar programas prontos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513115759"/>
                  </a:ext>
                </a:extLst>
              </a:tr>
              <a:tr h="370840">
                <a:tc>
                  <a:txBody>
                    <a:bodyPr/>
                    <a:lstStyle/>
                    <a:p>
                      <a:r>
                        <a:rPr lang="pt-BR" sz="1800" kern="1200" dirty="0">
                          <a:solidFill>
                            <a:schemeClr val="dk1"/>
                          </a:solidFill>
                          <a:effectLst/>
                          <a:latin typeface="+mn-lt"/>
                          <a:ea typeface="+mn-ea"/>
                          <a:cs typeface="+mn-cs"/>
                        </a:rPr>
                        <a:t>Vincular à um novo programa de treinamento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229441454"/>
                  </a:ext>
                </a:extLst>
              </a:tr>
            </a:tbl>
          </a:graphicData>
        </a:graphic>
      </p:graphicFrame>
    </p:spTree>
    <p:extLst>
      <p:ext uri="{BB962C8B-B14F-4D97-AF65-F5344CB8AC3E}">
        <p14:creationId xmlns:p14="http://schemas.microsoft.com/office/powerpoint/2010/main" val="5288478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Status do Caso de Teste – Módulo 05</a:t>
            </a:r>
          </a:p>
        </p:txBody>
      </p:sp>
      <p:graphicFrame>
        <p:nvGraphicFramePr>
          <p:cNvPr id="4" name="Tabela 3"/>
          <p:cNvGraphicFramePr>
            <a:graphicFrameLocks noGrp="1"/>
          </p:cNvGraphicFramePr>
          <p:nvPr>
            <p:extLst/>
          </p:nvPr>
        </p:nvGraphicFramePr>
        <p:xfrm>
          <a:off x="1097280" y="1783203"/>
          <a:ext cx="10058400" cy="4239224"/>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xmlns="" val="4014939777"/>
                    </a:ext>
                  </a:extLst>
                </a:gridCol>
                <a:gridCol w="3352800">
                  <a:extLst>
                    <a:ext uri="{9D8B030D-6E8A-4147-A177-3AD203B41FA5}">
                      <a16:colId xmlns:a16="http://schemas.microsoft.com/office/drawing/2014/main" xmlns="" val="110881407"/>
                    </a:ext>
                  </a:extLst>
                </a:gridCol>
                <a:gridCol w="3352800">
                  <a:extLst>
                    <a:ext uri="{9D8B030D-6E8A-4147-A177-3AD203B41FA5}">
                      <a16:colId xmlns:a16="http://schemas.microsoft.com/office/drawing/2014/main" xmlns="" val="44835825"/>
                    </a:ext>
                  </a:extLst>
                </a:gridCol>
              </a:tblGrid>
              <a:tr h="723770">
                <a:tc>
                  <a:txBody>
                    <a:bodyPr/>
                    <a:lstStyle/>
                    <a:p>
                      <a:r>
                        <a:rPr lang="pt-BR" sz="1800" b="0" kern="1200" dirty="0">
                          <a:solidFill>
                            <a:schemeClr val="dk1"/>
                          </a:solidFill>
                          <a:effectLst/>
                          <a:latin typeface="+mn-lt"/>
                          <a:ea typeface="+mn-ea"/>
                          <a:cs typeface="+mn-cs"/>
                        </a:rPr>
                        <a:t>Visualizar histórico de programas prontos</a:t>
                      </a:r>
                      <a:endParaRPr lang="pt-BR"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972378887"/>
                  </a:ext>
                </a:extLst>
              </a:tr>
              <a:tr h="723770">
                <a:tc>
                  <a:txBody>
                    <a:bodyPr/>
                    <a:lstStyle/>
                    <a:p>
                      <a:r>
                        <a:rPr lang="pt-BR" sz="1800" kern="1200" dirty="0">
                          <a:solidFill>
                            <a:schemeClr val="dk1"/>
                          </a:solidFill>
                          <a:effectLst/>
                          <a:latin typeface="+mn-lt"/>
                          <a:ea typeface="+mn-ea"/>
                          <a:cs typeface="+mn-cs"/>
                        </a:rPr>
                        <a:t>Visualizar programas de treinamentos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282211401"/>
                  </a:ext>
                </a:extLst>
              </a:tr>
              <a:tr h="1033957">
                <a:tc>
                  <a:txBody>
                    <a:bodyPr/>
                    <a:lstStyle/>
                    <a:p>
                      <a:r>
                        <a:rPr lang="pt-BR" dirty="0"/>
                        <a:t>A</a:t>
                      </a:r>
                      <a:r>
                        <a:rPr lang="pt-BR" sz="1800" kern="1200" dirty="0">
                          <a:solidFill>
                            <a:schemeClr val="dk1"/>
                          </a:solidFill>
                          <a:effectLst/>
                          <a:latin typeface="+mn-lt"/>
                          <a:ea typeface="+mn-ea"/>
                          <a:cs typeface="+mn-cs"/>
                        </a:rPr>
                        <a:t>tualizar desempenho de um exercício de um programa de treinamento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611562649"/>
                  </a:ext>
                </a:extLst>
              </a:tr>
              <a:tr h="1033957">
                <a:tc>
                  <a:txBody>
                    <a:bodyPr/>
                    <a:lstStyle/>
                    <a:p>
                      <a:r>
                        <a:rPr lang="pt-BR" sz="1800" kern="1200" dirty="0">
                          <a:solidFill>
                            <a:schemeClr val="dk1"/>
                          </a:solidFill>
                          <a:effectLst/>
                          <a:latin typeface="+mn-lt"/>
                          <a:ea typeface="+mn-ea"/>
                          <a:cs typeface="+mn-cs"/>
                        </a:rPr>
                        <a:t>Visualizar histórico do desempenho de um programa de treinamento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dirty="0"/>
                        <a:t>80%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dirty="0"/>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092074541"/>
                  </a:ext>
                </a:extLst>
              </a:tr>
              <a:tr h="723770">
                <a:tc>
                  <a:txBody>
                    <a:bodyPr/>
                    <a:lstStyle/>
                    <a:p>
                      <a:r>
                        <a:rPr lang="pt-BR" sz="1800" kern="1200" dirty="0">
                          <a:solidFill>
                            <a:schemeClr val="dk1"/>
                          </a:solidFill>
                          <a:effectLst/>
                          <a:latin typeface="+mn-lt"/>
                          <a:ea typeface="+mn-ea"/>
                          <a:cs typeface="+mn-cs"/>
                        </a:rPr>
                        <a:t>Excluir desempenho de um programa de treinamento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70332371"/>
                  </a:ext>
                </a:extLst>
              </a:tr>
            </a:tbl>
          </a:graphicData>
        </a:graphic>
      </p:graphicFrame>
    </p:spTree>
    <p:extLst>
      <p:ext uri="{BB962C8B-B14F-4D97-AF65-F5344CB8AC3E}">
        <p14:creationId xmlns:p14="http://schemas.microsoft.com/office/powerpoint/2010/main" val="353899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Tecnologias Utilizadas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6004" y="1917294"/>
            <a:ext cx="2305243" cy="1244831"/>
          </a:xfrm>
          <a:prstGeom prst="rect">
            <a:avLst/>
          </a:prstGeom>
        </p:spPr>
      </p:pic>
      <p:pic>
        <p:nvPicPr>
          <p:cNvPr id="5" name="Imagem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1724" y="1966764"/>
            <a:ext cx="2807854" cy="1579418"/>
          </a:xfrm>
          <a:prstGeom prst="rect">
            <a:avLst/>
          </a:prstGeom>
        </p:spPr>
      </p:pic>
      <p:pic>
        <p:nvPicPr>
          <p:cNvPr id="6" name="Image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8404" y="4112298"/>
            <a:ext cx="3204228" cy="1392555"/>
          </a:xfrm>
          <a:prstGeom prst="rect">
            <a:avLst/>
          </a:prstGeom>
        </p:spPr>
      </p:pic>
      <p:pic>
        <p:nvPicPr>
          <p:cNvPr id="7" name="Imagem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58298" y="4625899"/>
            <a:ext cx="3297382" cy="878954"/>
          </a:xfrm>
          <a:prstGeom prst="rect">
            <a:avLst/>
          </a:prstGeom>
        </p:spPr>
      </p:pic>
      <p:pic>
        <p:nvPicPr>
          <p:cNvPr id="8" name="Imagem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2632" y="2784763"/>
            <a:ext cx="1964402" cy="1159454"/>
          </a:xfrm>
          <a:prstGeom prst="rect">
            <a:avLst/>
          </a:prstGeom>
        </p:spPr>
      </p:pic>
    </p:spTree>
    <p:extLst>
      <p:ext uri="{BB962C8B-B14F-4D97-AF65-F5344CB8AC3E}">
        <p14:creationId xmlns:p14="http://schemas.microsoft.com/office/powerpoint/2010/main" val="37836029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Status do Caso de Teste – Módulo 05</a:t>
            </a:r>
          </a:p>
        </p:txBody>
      </p:sp>
      <p:graphicFrame>
        <p:nvGraphicFramePr>
          <p:cNvPr id="4" name="Tabela 3"/>
          <p:cNvGraphicFramePr>
            <a:graphicFrameLocks noGrp="1"/>
          </p:cNvGraphicFramePr>
          <p:nvPr>
            <p:extLst/>
          </p:nvPr>
        </p:nvGraphicFramePr>
        <p:xfrm>
          <a:off x="1097281" y="1846263"/>
          <a:ext cx="10058400" cy="4215812"/>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xmlns="" val="3295131910"/>
                    </a:ext>
                  </a:extLst>
                </a:gridCol>
                <a:gridCol w="3352800">
                  <a:extLst>
                    <a:ext uri="{9D8B030D-6E8A-4147-A177-3AD203B41FA5}">
                      <a16:colId xmlns:a16="http://schemas.microsoft.com/office/drawing/2014/main" xmlns="" val="2294883074"/>
                    </a:ext>
                  </a:extLst>
                </a:gridCol>
                <a:gridCol w="3352800">
                  <a:extLst>
                    <a:ext uri="{9D8B030D-6E8A-4147-A177-3AD203B41FA5}">
                      <a16:colId xmlns:a16="http://schemas.microsoft.com/office/drawing/2014/main" xmlns="" val="1238378534"/>
                    </a:ext>
                  </a:extLst>
                </a:gridCol>
              </a:tblGrid>
              <a:tr h="825353">
                <a:tc>
                  <a:txBody>
                    <a:bodyPr/>
                    <a:lstStyle/>
                    <a:p>
                      <a:r>
                        <a:rPr lang="pt-BR" sz="1800" b="0" kern="1200" dirty="0">
                          <a:solidFill>
                            <a:schemeClr val="dk1"/>
                          </a:solidFill>
                          <a:effectLst/>
                          <a:latin typeface="+mn-lt"/>
                          <a:ea typeface="+mn-ea"/>
                          <a:cs typeface="+mn-cs"/>
                        </a:rPr>
                        <a:t>Visualizar desempenho por exercício nos formatos gráficos e tabular</a:t>
                      </a:r>
                      <a:endParaRPr lang="pt-BR"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b="0" dirty="0">
                          <a:solidFill>
                            <a:schemeClr val="tx1"/>
                          </a:solidFill>
                        </a:rPr>
                        <a:t>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b="0" dirty="0">
                          <a:solidFill>
                            <a:schemeClr val="tx1"/>
                          </a:solidFill>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21686277"/>
                  </a:ext>
                </a:extLst>
              </a:tr>
              <a:tr h="825353">
                <a:tc>
                  <a:txBody>
                    <a:bodyPr/>
                    <a:lstStyle/>
                    <a:p>
                      <a:r>
                        <a:rPr lang="pt-BR" sz="1800" kern="1200" dirty="0">
                          <a:solidFill>
                            <a:schemeClr val="dk1"/>
                          </a:solidFill>
                          <a:effectLst/>
                          <a:latin typeface="+mn-lt"/>
                          <a:ea typeface="+mn-ea"/>
                          <a:cs typeface="+mn-cs"/>
                        </a:rPr>
                        <a:t>Visualizar gastos calóricos diários no formato tabular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90%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647943629"/>
                  </a:ext>
                </a:extLst>
              </a:tr>
              <a:tr h="825353">
                <a:tc>
                  <a:txBody>
                    <a:bodyPr/>
                    <a:lstStyle/>
                    <a:p>
                      <a:r>
                        <a:rPr lang="pt-BR" sz="1800" kern="1200" dirty="0">
                          <a:solidFill>
                            <a:schemeClr val="dk1"/>
                          </a:solidFill>
                          <a:effectLst/>
                          <a:latin typeface="+mn-lt"/>
                          <a:ea typeface="+mn-ea"/>
                          <a:cs typeface="+mn-cs"/>
                        </a:rPr>
                        <a:t>Adicionar gastos calóricos por exercício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dirty="0"/>
                        <a:t>70%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dirty="0"/>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3613688310"/>
                  </a:ext>
                </a:extLst>
              </a:tr>
              <a:tr h="825353">
                <a:tc>
                  <a:txBody>
                    <a:bodyPr/>
                    <a:lstStyle/>
                    <a:p>
                      <a:r>
                        <a:rPr lang="pt-BR" sz="1800" kern="1200" dirty="0">
                          <a:solidFill>
                            <a:schemeClr val="dk1"/>
                          </a:solidFill>
                          <a:effectLst/>
                          <a:latin typeface="+mn-lt"/>
                          <a:ea typeface="+mn-ea"/>
                          <a:cs typeface="+mn-cs"/>
                        </a:rPr>
                        <a:t>Editar gastos calóricos por exercício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70%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756470918"/>
                  </a:ext>
                </a:extLst>
              </a:tr>
              <a:tr h="825353">
                <a:tc>
                  <a:txBody>
                    <a:bodyPr/>
                    <a:lstStyle/>
                    <a:p>
                      <a:r>
                        <a:rPr lang="pt-BR" sz="1800" dirty="0">
                          <a:effectLst/>
                          <a:latin typeface="+mn-lt"/>
                          <a:ea typeface="Times New Roman" panose="02020603050405020304" pitchFamily="18" charset="0"/>
                        </a:rPr>
                        <a:t>Excluir gastos calóricos por exercício</a:t>
                      </a:r>
                      <a:endParaRPr lang="pt-BR" sz="32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070649968"/>
                  </a:ext>
                </a:extLst>
              </a:tr>
            </a:tbl>
          </a:graphicData>
        </a:graphic>
      </p:graphicFrame>
    </p:spTree>
    <p:extLst>
      <p:ext uri="{BB962C8B-B14F-4D97-AF65-F5344CB8AC3E}">
        <p14:creationId xmlns:p14="http://schemas.microsoft.com/office/powerpoint/2010/main" val="14236421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Status do Caso de Teste – Módulo 05</a:t>
            </a:r>
          </a:p>
        </p:txBody>
      </p:sp>
      <p:graphicFrame>
        <p:nvGraphicFramePr>
          <p:cNvPr id="4" name="Tabela 3"/>
          <p:cNvGraphicFramePr>
            <a:graphicFrameLocks noGrp="1"/>
          </p:cNvGraphicFramePr>
          <p:nvPr>
            <p:extLst/>
          </p:nvPr>
        </p:nvGraphicFramePr>
        <p:xfrm>
          <a:off x="1096963" y="1846263"/>
          <a:ext cx="10058400" cy="4304859"/>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xmlns="" val="1765952189"/>
                    </a:ext>
                  </a:extLst>
                </a:gridCol>
                <a:gridCol w="3352800">
                  <a:extLst>
                    <a:ext uri="{9D8B030D-6E8A-4147-A177-3AD203B41FA5}">
                      <a16:colId xmlns:a16="http://schemas.microsoft.com/office/drawing/2014/main" xmlns="" val="2985029290"/>
                    </a:ext>
                  </a:extLst>
                </a:gridCol>
                <a:gridCol w="3352800">
                  <a:extLst>
                    <a:ext uri="{9D8B030D-6E8A-4147-A177-3AD203B41FA5}">
                      <a16:colId xmlns:a16="http://schemas.microsoft.com/office/drawing/2014/main" xmlns="" val="3106694038"/>
                    </a:ext>
                  </a:extLst>
                </a:gridCol>
              </a:tblGrid>
              <a:tr h="825353">
                <a:tc>
                  <a:txBody>
                    <a:bodyPr/>
                    <a:lstStyle/>
                    <a:p>
                      <a:r>
                        <a:rPr lang="pt-BR" sz="1800" b="0" kern="1200" dirty="0">
                          <a:solidFill>
                            <a:schemeClr val="tx1"/>
                          </a:solidFill>
                          <a:effectLst/>
                          <a:latin typeface="+mn-lt"/>
                          <a:ea typeface="+mn-ea"/>
                          <a:cs typeface="+mn-cs"/>
                        </a:rPr>
                        <a:t>Visualizar gastos calóricos vs. consumo calórico diário nos formatos gráfico e tabular</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301511383"/>
                  </a:ext>
                </a:extLst>
              </a:tr>
              <a:tr h="825353">
                <a:tc>
                  <a:txBody>
                    <a:bodyPr/>
                    <a:lstStyle/>
                    <a:p>
                      <a:r>
                        <a:rPr lang="pt-BR" sz="1800" kern="1200" dirty="0">
                          <a:solidFill>
                            <a:schemeClr val="dk1"/>
                          </a:solidFill>
                          <a:effectLst/>
                          <a:latin typeface="+mn-lt"/>
                          <a:ea typeface="+mn-ea"/>
                          <a:cs typeface="+mn-cs"/>
                        </a:rPr>
                        <a:t>Visualizar dobras cutâneas nos formatos gráfico e tabular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688806507"/>
                  </a:ext>
                </a:extLst>
              </a:tr>
              <a:tr h="825353">
                <a:tc>
                  <a:txBody>
                    <a:bodyPr/>
                    <a:lstStyle/>
                    <a:p>
                      <a:r>
                        <a:rPr lang="pt-BR" sz="1800" kern="1200" dirty="0">
                          <a:solidFill>
                            <a:schemeClr val="dk1"/>
                          </a:solidFill>
                          <a:effectLst/>
                          <a:latin typeface="+mn-lt"/>
                          <a:ea typeface="+mn-ea"/>
                          <a:cs typeface="+mn-cs"/>
                        </a:rPr>
                        <a:t>Visualizar taxa de gordura corporal nos formatos gráficos e tabular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530823028"/>
                  </a:ext>
                </a:extLst>
              </a:tr>
              <a:tr h="825353">
                <a:tc>
                  <a:txBody>
                    <a:bodyPr/>
                    <a:lstStyle/>
                    <a:p>
                      <a:r>
                        <a:rPr lang="pt-BR" sz="1800" kern="1200" dirty="0">
                          <a:solidFill>
                            <a:schemeClr val="dk1"/>
                          </a:solidFill>
                          <a:effectLst/>
                          <a:latin typeface="+mn-lt"/>
                          <a:ea typeface="+mn-ea"/>
                          <a:cs typeface="+mn-cs"/>
                        </a:rPr>
                        <a:t>Emitir relatório de fadiga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dirty="0"/>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dirty="0"/>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069466265"/>
                  </a:ext>
                </a:extLst>
              </a:tr>
              <a:tr h="825353">
                <a:tc>
                  <a:txBody>
                    <a:bodyPr/>
                    <a:lstStyle/>
                    <a:p>
                      <a:r>
                        <a:rPr lang="pt-BR" sz="1800" dirty="0">
                          <a:latin typeface="+mn-lt"/>
                        </a:rPr>
                        <a:t>Adicionar desempenho programa de treinamento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dirty="0"/>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97684454"/>
                  </a:ext>
                </a:extLst>
              </a:tr>
            </a:tbl>
          </a:graphicData>
        </a:graphic>
      </p:graphicFrame>
    </p:spTree>
    <p:extLst>
      <p:ext uri="{BB962C8B-B14F-4D97-AF65-F5344CB8AC3E}">
        <p14:creationId xmlns:p14="http://schemas.microsoft.com/office/powerpoint/2010/main" val="14856391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Status do Caso de Teste – Módulo 05</a:t>
            </a:r>
          </a:p>
        </p:txBody>
      </p:sp>
      <p:graphicFrame>
        <p:nvGraphicFramePr>
          <p:cNvPr id="5" name="Tabela 4"/>
          <p:cNvGraphicFramePr>
            <a:graphicFrameLocks noGrp="1"/>
          </p:cNvGraphicFramePr>
          <p:nvPr>
            <p:extLst/>
          </p:nvPr>
        </p:nvGraphicFramePr>
        <p:xfrm>
          <a:off x="1096963" y="1846263"/>
          <a:ext cx="10058400" cy="2476059"/>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xmlns="" val="713352828"/>
                    </a:ext>
                  </a:extLst>
                </a:gridCol>
                <a:gridCol w="3352800">
                  <a:extLst>
                    <a:ext uri="{9D8B030D-6E8A-4147-A177-3AD203B41FA5}">
                      <a16:colId xmlns:a16="http://schemas.microsoft.com/office/drawing/2014/main" xmlns="" val="4190999174"/>
                    </a:ext>
                  </a:extLst>
                </a:gridCol>
                <a:gridCol w="3352800">
                  <a:extLst>
                    <a:ext uri="{9D8B030D-6E8A-4147-A177-3AD203B41FA5}">
                      <a16:colId xmlns:a16="http://schemas.microsoft.com/office/drawing/2014/main" xmlns="" val="1009693947"/>
                    </a:ext>
                  </a:extLst>
                </a:gridCol>
              </a:tblGrid>
              <a:tr h="825353">
                <a:tc>
                  <a:txBody>
                    <a:bodyPr/>
                    <a:lstStyle/>
                    <a:p>
                      <a:r>
                        <a:rPr lang="pt-BR" b="0" dirty="0">
                          <a:solidFill>
                            <a:schemeClr val="tx1"/>
                          </a:solidFill>
                        </a:rPr>
                        <a:t>Adicionar desempenho de um exercício da ficha de treinamento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b="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3029292428"/>
                  </a:ext>
                </a:extLst>
              </a:tr>
              <a:tr h="825353">
                <a:tc>
                  <a:txBody>
                    <a:bodyPr/>
                    <a:lstStyle/>
                    <a:p>
                      <a:r>
                        <a:rPr lang="pt-BR" b="0" dirty="0">
                          <a:solidFill>
                            <a:schemeClr val="tx1"/>
                          </a:solidFill>
                        </a:rPr>
                        <a:t>Visualizar medidas corporais nos formatos gráfico e tabular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322034746"/>
                  </a:ext>
                </a:extLst>
              </a:tr>
              <a:tr h="825353">
                <a:tc>
                  <a:txBody>
                    <a:bodyPr/>
                    <a:lstStyle/>
                    <a:p>
                      <a:r>
                        <a:rPr lang="pt-BR" b="1" dirty="0"/>
                        <a:t>Status do Módulo 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gridSpan="2">
                  <a:txBody>
                    <a:bodyPr/>
                    <a:lstStyle/>
                    <a:p>
                      <a:pPr algn="ctr"/>
                      <a:r>
                        <a:rPr lang="pt-BR" b="1" dirty="0"/>
                        <a:t>77,08%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742992462"/>
                  </a:ext>
                </a:extLst>
              </a:tr>
            </a:tbl>
          </a:graphicData>
        </a:graphic>
      </p:graphicFrame>
    </p:spTree>
    <p:extLst>
      <p:ext uri="{BB962C8B-B14F-4D97-AF65-F5344CB8AC3E}">
        <p14:creationId xmlns:p14="http://schemas.microsoft.com/office/powerpoint/2010/main" val="8600679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21476" y="2447912"/>
            <a:ext cx="10058400" cy="1450757"/>
          </a:xfrm>
        </p:spPr>
        <p:txBody>
          <a:bodyPr/>
          <a:lstStyle/>
          <a:p>
            <a:r>
              <a:rPr lang="pt-BR" dirty="0"/>
              <a:t>Status do Caso de Teste – Módulo 06</a:t>
            </a:r>
          </a:p>
        </p:txBody>
      </p:sp>
    </p:spTree>
    <p:extLst>
      <p:ext uri="{BB962C8B-B14F-4D97-AF65-F5344CB8AC3E}">
        <p14:creationId xmlns:p14="http://schemas.microsoft.com/office/powerpoint/2010/main" val="2893023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Status do Caso de Teste – Módulo 06</a:t>
            </a:r>
          </a:p>
        </p:txBody>
      </p:sp>
      <p:graphicFrame>
        <p:nvGraphicFramePr>
          <p:cNvPr id="4" name="Tabela 3"/>
          <p:cNvGraphicFramePr>
            <a:graphicFrameLocks noGrp="1"/>
          </p:cNvGraphicFramePr>
          <p:nvPr>
            <p:extLst>
              <p:ext uri="{D42A27DB-BD31-4B8C-83A1-F6EECF244321}">
                <p14:modId xmlns:p14="http://schemas.microsoft.com/office/powerpoint/2010/main" val="2699365741"/>
              </p:ext>
            </p:extLst>
          </p:nvPr>
        </p:nvGraphicFramePr>
        <p:xfrm>
          <a:off x="1097281" y="1789910"/>
          <a:ext cx="10058400" cy="4421702"/>
        </p:xfrm>
        <a:graphic>
          <a:graphicData uri="http://schemas.openxmlformats.org/drawingml/2006/table">
            <a:tbl>
              <a:tblPr firstRow="1" bandRow="1">
                <a:tableStyleId>{5C22544A-7EE6-4342-B048-85BDC9FD1C3A}</a:tableStyleId>
              </a:tblPr>
              <a:tblGrid>
                <a:gridCol w="3332572">
                  <a:extLst>
                    <a:ext uri="{9D8B030D-6E8A-4147-A177-3AD203B41FA5}">
                      <a16:colId xmlns:a16="http://schemas.microsoft.com/office/drawing/2014/main" xmlns="" val="4014939777"/>
                    </a:ext>
                  </a:extLst>
                </a:gridCol>
                <a:gridCol w="3362914">
                  <a:extLst>
                    <a:ext uri="{9D8B030D-6E8A-4147-A177-3AD203B41FA5}">
                      <a16:colId xmlns:a16="http://schemas.microsoft.com/office/drawing/2014/main" xmlns="" val="110881407"/>
                    </a:ext>
                  </a:extLst>
                </a:gridCol>
                <a:gridCol w="3362914">
                  <a:extLst>
                    <a:ext uri="{9D8B030D-6E8A-4147-A177-3AD203B41FA5}">
                      <a16:colId xmlns:a16="http://schemas.microsoft.com/office/drawing/2014/main" xmlns="" val="44835825"/>
                    </a:ext>
                  </a:extLst>
                </a:gridCol>
              </a:tblGrid>
              <a:tr h="423046">
                <a:tc>
                  <a:txBody>
                    <a:bodyPr/>
                    <a:lstStyle/>
                    <a:p>
                      <a:r>
                        <a:rPr lang="pt-BR" dirty="0">
                          <a:solidFill>
                            <a:schemeClr val="bg1"/>
                          </a:solidFill>
                        </a:rPr>
                        <a:t>Funcionalidades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tc>
                  <a:txBody>
                    <a:bodyPr/>
                    <a:lstStyle/>
                    <a:p>
                      <a:r>
                        <a:rPr lang="pt-BR" dirty="0">
                          <a:solidFill>
                            <a:schemeClr val="bg1"/>
                          </a:solidFill>
                        </a:rPr>
                        <a:t>Desenvolvidos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tc>
                  <a:txBody>
                    <a:bodyPr/>
                    <a:lstStyle/>
                    <a:p>
                      <a:r>
                        <a:rPr lang="pt-BR" dirty="0">
                          <a:solidFill>
                            <a:schemeClr val="bg1"/>
                          </a:solidFill>
                        </a:rPr>
                        <a:t>Testados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extLst>
                  <a:ext uri="{0D108BD9-81ED-4DB2-BD59-A6C34878D82A}">
                    <a16:rowId xmlns:a16="http://schemas.microsoft.com/office/drawing/2014/main" xmlns="" val="4135390793"/>
                  </a:ext>
                </a:extLst>
              </a:tr>
              <a:tr h="423046">
                <a:tc>
                  <a:txBody>
                    <a:bodyPr/>
                    <a:lstStyle/>
                    <a:p>
                      <a:r>
                        <a:rPr lang="pt-BR" dirty="0"/>
                        <a:t>Gerenciar</a:t>
                      </a:r>
                      <a:r>
                        <a:rPr lang="pt-BR" baseline="0" dirty="0"/>
                        <a:t> Lembretes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972378887"/>
                  </a:ext>
                </a:extLst>
              </a:tr>
              <a:tr h="730190">
                <a:tc>
                  <a:txBody>
                    <a:bodyPr/>
                    <a:lstStyle/>
                    <a:p>
                      <a:r>
                        <a:rPr lang="pt-BR" dirty="0"/>
                        <a:t>Listagem</a:t>
                      </a:r>
                      <a:r>
                        <a:rPr lang="pt-BR" baseline="0" dirty="0"/>
                        <a:t> de Unidades de Medidas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47947516"/>
                  </a:ext>
                </a:extLst>
              </a:tr>
              <a:tr h="423046">
                <a:tc>
                  <a:txBody>
                    <a:bodyPr/>
                    <a:lstStyle/>
                    <a:p>
                      <a:r>
                        <a:rPr lang="pt-BR" dirty="0"/>
                        <a:t>Inserir</a:t>
                      </a:r>
                      <a:r>
                        <a:rPr lang="pt-BR" baseline="0" dirty="0"/>
                        <a:t> Unidade de Medidas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0003"/>
                  </a:ext>
                </a:extLst>
              </a:tr>
              <a:tr h="423046">
                <a:tc>
                  <a:txBody>
                    <a:bodyPr/>
                    <a:lstStyle/>
                    <a:p>
                      <a:r>
                        <a:rPr lang="pt-BR" dirty="0"/>
                        <a:t>Atualizar Unidades e Medida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423046">
                <a:tc>
                  <a:txBody>
                    <a:bodyPr/>
                    <a:lstStyle/>
                    <a:p>
                      <a:r>
                        <a:rPr lang="pt-BR" dirty="0"/>
                        <a:t>Excluir Unidades de Medida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0005"/>
                  </a:ext>
                </a:extLst>
              </a:tr>
              <a:tr h="423046">
                <a:tc>
                  <a:txBody>
                    <a:bodyPr/>
                    <a:lstStyle/>
                    <a:p>
                      <a:r>
                        <a:rPr lang="pt-BR" dirty="0"/>
                        <a:t>Listar Tipos</a:t>
                      </a:r>
                      <a:r>
                        <a:rPr lang="pt-BR" baseline="0" dirty="0"/>
                        <a:t> de Exercício Físico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423046">
                <a:tc>
                  <a:txBody>
                    <a:bodyPr/>
                    <a:lstStyle/>
                    <a:p>
                      <a:r>
                        <a:rPr lang="pt-BR" dirty="0"/>
                        <a:t>Inserir Tipos de Exercício Físicos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0007"/>
                  </a:ext>
                </a:extLst>
              </a:tr>
              <a:tr h="730190">
                <a:tc>
                  <a:txBody>
                    <a:bodyPr/>
                    <a:lstStyle/>
                    <a:p>
                      <a:r>
                        <a:rPr lang="pt-BR" dirty="0"/>
                        <a:t>Atualizar Tipos de Exercícios Físicos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26360188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ço Reservado para Conteúdo 3"/>
          <p:cNvGraphicFramePr>
            <a:graphicFrameLocks noGrp="1"/>
          </p:cNvGraphicFramePr>
          <p:nvPr>
            <p:ph idx="1"/>
            <p:extLst>
              <p:ext uri="{D42A27DB-BD31-4B8C-83A1-F6EECF244321}">
                <p14:modId xmlns:p14="http://schemas.microsoft.com/office/powerpoint/2010/main" val="297751727"/>
              </p:ext>
            </p:extLst>
          </p:nvPr>
        </p:nvGraphicFramePr>
        <p:xfrm>
          <a:off x="1123089" y="1781502"/>
          <a:ext cx="10058400" cy="3873063"/>
        </p:xfrm>
        <a:graphic>
          <a:graphicData uri="http://schemas.openxmlformats.org/drawingml/2006/table">
            <a:tbl>
              <a:tblPr firstRow="1" bandRow="1">
                <a:tableStyleId>{073A0DAA-6AF3-43AB-8588-CEC1D06C72B9}</a:tableStyleId>
              </a:tblPr>
              <a:tblGrid>
                <a:gridCol w="3352800">
                  <a:extLst>
                    <a:ext uri="{9D8B030D-6E8A-4147-A177-3AD203B41FA5}">
                      <a16:colId xmlns:a16="http://schemas.microsoft.com/office/drawing/2014/main" xmlns="" val="20000"/>
                    </a:ext>
                  </a:extLst>
                </a:gridCol>
                <a:gridCol w="3352800">
                  <a:extLst>
                    <a:ext uri="{9D8B030D-6E8A-4147-A177-3AD203B41FA5}">
                      <a16:colId xmlns:a16="http://schemas.microsoft.com/office/drawing/2014/main" xmlns="" val="20001"/>
                    </a:ext>
                  </a:extLst>
                </a:gridCol>
                <a:gridCol w="3352800">
                  <a:extLst>
                    <a:ext uri="{9D8B030D-6E8A-4147-A177-3AD203B41FA5}">
                      <a16:colId xmlns:a16="http://schemas.microsoft.com/office/drawing/2014/main" xmlns="" val="20002"/>
                    </a:ext>
                  </a:extLst>
                </a:gridCol>
              </a:tblGrid>
              <a:tr h="467887">
                <a:tc>
                  <a:txBody>
                    <a:bodyPr/>
                    <a:lstStyle/>
                    <a:p>
                      <a:r>
                        <a:rPr lang="pt-BR" b="0" dirty="0">
                          <a:solidFill>
                            <a:schemeClr val="tx1"/>
                          </a:solidFill>
                        </a:rPr>
                        <a:t>Excluir</a:t>
                      </a:r>
                      <a:r>
                        <a:rPr lang="pt-BR" b="0" baseline="0" dirty="0">
                          <a:solidFill>
                            <a:schemeClr val="tx1"/>
                          </a:solidFill>
                        </a:rPr>
                        <a:t> Tipos de Exercício Físicos</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0000"/>
                  </a:ext>
                </a:extLst>
              </a:tr>
              <a:tr h="474385">
                <a:tc>
                  <a:txBody>
                    <a:bodyPr/>
                    <a:lstStyle/>
                    <a:p>
                      <a:r>
                        <a:rPr lang="pt-BR" dirty="0"/>
                        <a:t>Listar</a:t>
                      </a:r>
                      <a:r>
                        <a:rPr lang="pt-BR" baseline="0" dirty="0"/>
                        <a:t> Programas de Treinamento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818802">
                <a:tc>
                  <a:txBody>
                    <a:bodyPr/>
                    <a:lstStyle/>
                    <a:p>
                      <a:r>
                        <a:rPr lang="pt-BR" dirty="0"/>
                        <a:t>Inserir Exercício no Programa de Treinamento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0002"/>
                  </a:ext>
                </a:extLst>
              </a:tr>
              <a:tr h="818802">
                <a:tc>
                  <a:txBody>
                    <a:bodyPr/>
                    <a:lstStyle/>
                    <a:p>
                      <a:r>
                        <a:rPr lang="pt-BR" dirty="0"/>
                        <a:t>Atualizar Exercício do</a:t>
                      </a:r>
                      <a:r>
                        <a:rPr lang="pt-BR" baseline="0" dirty="0"/>
                        <a:t> Programa de Treinamento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818802">
                <a:tc>
                  <a:txBody>
                    <a:bodyPr/>
                    <a:lstStyle/>
                    <a:p>
                      <a:r>
                        <a:rPr lang="pt-BR" dirty="0"/>
                        <a:t>Excluir Exercício do Programa de Treinamento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0004"/>
                  </a:ext>
                </a:extLst>
              </a:tr>
              <a:tr h="474385">
                <a:tc>
                  <a:txBody>
                    <a:bodyPr/>
                    <a:lstStyle/>
                    <a:p>
                      <a:r>
                        <a:rPr lang="pt-BR" dirty="0"/>
                        <a:t>Listar Teste</a:t>
                      </a:r>
                      <a:r>
                        <a:rPr lang="pt-BR" baseline="0" dirty="0"/>
                        <a:t> Psicológico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bl>
          </a:graphicData>
        </a:graphic>
      </p:graphicFrame>
      <p:sp>
        <p:nvSpPr>
          <p:cNvPr id="2" name="Retângulo 1"/>
          <p:cNvSpPr/>
          <p:nvPr/>
        </p:nvSpPr>
        <p:spPr>
          <a:xfrm>
            <a:off x="1123089" y="921603"/>
            <a:ext cx="9508500" cy="830997"/>
          </a:xfrm>
          <a:prstGeom prst="rect">
            <a:avLst/>
          </a:prstGeom>
        </p:spPr>
        <p:txBody>
          <a:bodyPr wrap="none">
            <a:spAutoFit/>
          </a:bodyPr>
          <a:lstStyle/>
          <a:p>
            <a:r>
              <a:rPr lang="pt-BR" sz="4800" dirty="0">
                <a:solidFill>
                  <a:schemeClr val="tx1">
                    <a:lumMod val="75000"/>
                    <a:lumOff val="25000"/>
                  </a:schemeClr>
                </a:solidFill>
                <a:latin typeface="+mj-lt"/>
              </a:rPr>
              <a:t>Status</a:t>
            </a:r>
            <a:r>
              <a:rPr lang="pt-BR" sz="4800" dirty="0">
                <a:latin typeface="+mj-lt"/>
              </a:rPr>
              <a:t> </a:t>
            </a:r>
            <a:r>
              <a:rPr lang="pt-BR" sz="4800" dirty="0">
                <a:solidFill>
                  <a:schemeClr val="tx1">
                    <a:lumMod val="75000"/>
                    <a:lumOff val="25000"/>
                  </a:schemeClr>
                </a:solidFill>
                <a:latin typeface="+mj-lt"/>
              </a:rPr>
              <a:t>do Caso de Teste – Módulo 06</a:t>
            </a:r>
          </a:p>
        </p:txBody>
      </p:sp>
    </p:spTree>
    <p:extLst>
      <p:ext uri="{BB962C8B-B14F-4D97-AF65-F5344CB8AC3E}">
        <p14:creationId xmlns:p14="http://schemas.microsoft.com/office/powerpoint/2010/main" val="19831734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077894116"/>
              </p:ext>
            </p:extLst>
          </p:nvPr>
        </p:nvGraphicFramePr>
        <p:xfrm>
          <a:off x="1149214" y="1029835"/>
          <a:ext cx="10058400" cy="3870960"/>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xmlns="" val="20000"/>
                    </a:ext>
                  </a:extLst>
                </a:gridCol>
                <a:gridCol w="3352800">
                  <a:extLst>
                    <a:ext uri="{9D8B030D-6E8A-4147-A177-3AD203B41FA5}">
                      <a16:colId xmlns:a16="http://schemas.microsoft.com/office/drawing/2014/main" xmlns="" val="20001"/>
                    </a:ext>
                  </a:extLst>
                </a:gridCol>
                <a:gridCol w="3352800">
                  <a:extLst>
                    <a:ext uri="{9D8B030D-6E8A-4147-A177-3AD203B41FA5}">
                      <a16:colId xmlns:a16="http://schemas.microsoft.com/office/drawing/2014/main" xmlns="" val="20002"/>
                    </a:ext>
                  </a:extLst>
                </a:gridCol>
              </a:tblGrid>
              <a:tr h="370840">
                <a:tc>
                  <a:txBody>
                    <a:bodyPr/>
                    <a:lstStyle/>
                    <a:p>
                      <a:r>
                        <a:rPr lang="pt-BR" b="0" dirty="0">
                          <a:solidFill>
                            <a:schemeClr val="tx1"/>
                          </a:solidFill>
                        </a:rPr>
                        <a:t>Atualizar Teste Psicológico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extLst>
                  <a:ext uri="{0D108BD9-81ED-4DB2-BD59-A6C34878D82A}">
                    <a16:rowId xmlns:a16="http://schemas.microsoft.com/office/drawing/2014/main" xmlns="" val="10001"/>
                  </a:ext>
                </a:extLst>
              </a:tr>
              <a:tr h="370840">
                <a:tc>
                  <a:txBody>
                    <a:bodyPr/>
                    <a:lstStyle/>
                    <a:p>
                      <a:r>
                        <a:rPr lang="pt-BR" dirty="0"/>
                        <a:t>Excluir Teste Psicológico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70840">
                <a:tc>
                  <a:txBody>
                    <a:bodyPr/>
                    <a:lstStyle/>
                    <a:p>
                      <a:r>
                        <a:rPr lang="pt-BR" dirty="0"/>
                        <a:t>Inserir Exercício Físicos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extLst>
                  <a:ext uri="{0D108BD9-81ED-4DB2-BD59-A6C34878D82A}">
                    <a16:rowId xmlns:a16="http://schemas.microsoft.com/office/drawing/2014/main" xmlns="" val="10003"/>
                  </a:ext>
                </a:extLst>
              </a:tr>
              <a:tr h="370840">
                <a:tc>
                  <a:txBody>
                    <a:bodyPr/>
                    <a:lstStyle/>
                    <a:p>
                      <a:r>
                        <a:rPr lang="pt-BR" dirty="0"/>
                        <a:t>Atualizar Exercícios</a:t>
                      </a:r>
                      <a:r>
                        <a:rPr lang="pt-BR" baseline="0" dirty="0"/>
                        <a:t> Físicos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370840">
                <a:tc>
                  <a:txBody>
                    <a:bodyPr/>
                    <a:lstStyle/>
                    <a:p>
                      <a:r>
                        <a:rPr lang="pt-BR" dirty="0"/>
                        <a:t>Excluir</a:t>
                      </a:r>
                      <a:r>
                        <a:rPr lang="pt-BR" baseline="0" dirty="0"/>
                        <a:t> Exercícios Físicos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extLst>
                  <a:ext uri="{0D108BD9-81ED-4DB2-BD59-A6C34878D82A}">
                    <a16:rowId xmlns:a16="http://schemas.microsoft.com/office/drawing/2014/main" xmlns="" val="10005"/>
                  </a:ext>
                </a:extLst>
              </a:tr>
              <a:tr h="370840">
                <a:tc>
                  <a:txBody>
                    <a:bodyPr/>
                    <a:lstStyle/>
                    <a:p>
                      <a:r>
                        <a:rPr lang="pt-BR" dirty="0"/>
                        <a:t>Visualizar</a:t>
                      </a:r>
                      <a:r>
                        <a:rPr lang="pt-BR" baseline="0" dirty="0"/>
                        <a:t> Resultados dos Testes Psicológicos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6"/>
                  </a:ext>
                </a:extLst>
              </a:tr>
              <a:tr h="370840">
                <a:tc>
                  <a:txBody>
                    <a:bodyPr/>
                    <a:lstStyle/>
                    <a:p>
                      <a:r>
                        <a:rPr lang="pt-BR" sz="1800" kern="1200" dirty="0">
                          <a:solidFill>
                            <a:schemeClr val="dk1"/>
                          </a:solidFill>
                          <a:effectLst/>
                          <a:latin typeface="+mn-lt"/>
                          <a:ea typeface="+mn-ea"/>
                          <a:cs typeface="+mn-cs"/>
                        </a:rPr>
                        <a:t>Visualizar Guia de Exercícios Físicos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extLst>
                  <a:ext uri="{0D108BD9-81ED-4DB2-BD59-A6C34878D82A}">
                    <a16:rowId xmlns:a16="http://schemas.microsoft.com/office/drawing/2014/main" xmlns="" val="10007"/>
                  </a:ext>
                </a:extLst>
              </a:tr>
              <a:tr h="264114">
                <a:tc>
                  <a:txBody>
                    <a:bodyPr/>
                    <a:lstStyle/>
                    <a:p>
                      <a:r>
                        <a:rPr lang="pt-BR" sz="1800" kern="1200" dirty="0">
                          <a:solidFill>
                            <a:schemeClr val="dk1"/>
                          </a:solidFill>
                          <a:effectLst/>
                          <a:latin typeface="+mn-lt"/>
                          <a:ea typeface="+mn-ea"/>
                          <a:cs typeface="+mn-cs"/>
                        </a:rPr>
                        <a:t>Visualizar Guia de Suplementação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8"/>
                  </a:ext>
                </a:extLst>
              </a:tr>
              <a:tr h="370840">
                <a:tc>
                  <a:txBody>
                    <a:bodyPr/>
                    <a:lstStyle/>
                    <a:p>
                      <a:r>
                        <a:rPr lang="pt-BR" b="1" dirty="0"/>
                        <a:t>Status do Módulo 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gridSpan="2">
                  <a:txBody>
                    <a:bodyPr/>
                    <a:lstStyle/>
                    <a:p>
                      <a:pPr algn="ctr"/>
                      <a:r>
                        <a:rPr lang="pt-BR" b="1"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2828014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21476" y="2447912"/>
            <a:ext cx="10058400" cy="1450757"/>
          </a:xfrm>
        </p:spPr>
        <p:txBody>
          <a:bodyPr/>
          <a:lstStyle/>
          <a:p>
            <a:r>
              <a:rPr lang="pt-BR" dirty="0"/>
              <a:t>Status do Caso de Teste – Módulo 07</a:t>
            </a:r>
          </a:p>
        </p:txBody>
      </p:sp>
    </p:spTree>
    <p:extLst>
      <p:ext uri="{BB962C8B-B14F-4D97-AF65-F5344CB8AC3E}">
        <p14:creationId xmlns:p14="http://schemas.microsoft.com/office/powerpoint/2010/main" val="12439005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Status do Caso de Teste – Módulo 07</a:t>
            </a:r>
          </a:p>
        </p:txBody>
      </p:sp>
      <p:graphicFrame>
        <p:nvGraphicFramePr>
          <p:cNvPr id="3" name="Tabela 2"/>
          <p:cNvGraphicFramePr>
            <a:graphicFrameLocks noGrp="1"/>
          </p:cNvGraphicFramePr>
          <p:nvPr>
            <p:extLst/>
          </p:nvPr>
        </p:nvGraphicFramePr>
        <p:xfrm>
          <a:off x="783454" y="1841863"/>
          <a:ext cx="10877550" cy="4395514"/>
        </p:xfrm>
        <a:graphic>
          <a:graphicData uri="http://schemas.openxmlformats.org/drawingml/2006/table">
            <a:tbl>
              <a:tblPr firstRow="1" bandRow="1">
                <a:tableStyleId>{5C22544A-7EE6-4342-B048-85BDC9FD1C3A}</a:tableStyleId>
              </a:tblPr>
              <a:tblGrid>
                <a:gridCol w="3625850">
                  <a:extLst>
                    <a:ext uri="{9D8B030D-6E8A-4147-A177-3AD203B41FA5}">
                      <a16:colId xmlns:a16="http://schemas.microsoft.com/office/drawing/2014/main" xmlns="" val="1158156250"/>
                    </a:ext>
                  </a:extLst>
                </a:gridCol>
                <a:gridCol w="3625850">
                  <a:extLst>
                    <a:ext uri="{9D8B030D-6E8A-4147-A177-3AD203B41FA5}">
                      <a16:colId xmlns:a16="http://schemas.microsoft.com/office/drawing/2014/main" xmlns="" val="3264389107"/>
                    </a:ext>
                  </a:extLst>
                </a:gridCol>
                <a:gridCol w="3625850">
                  <a:extLst>
                    <a:ext uri="{9D8B030D-6E8A-4147-A177-3AD203B41FA5}">
                      <a16:colId xmlns:a16="http://schemas.microsoft.com/office/drawing/2014/main" xmlns="" val="1697593887"/>
                    </a:ext>
                  </a:extLst>
                </a:gridCol>
              </a:tblGrid>
              <a:tr h="465033">
                <a:tc>
                  <a:txBody>
                    <a:bodyPr/>
                    <a:lstStyle/>
                    <a:p>
                      <a:r>
                        <a:rPr lang="pt-BR" dirty="0">
                          <a:solidFill>
                            <a:schemeClr val="bg1"/>
                          </a:solidFill>
                        </a:rPr>
                        <a:t>Funcionalidades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tc>
                  <a:txBody>
                    <a:bodyPr/>
                    <a:lstStyle/>
                    <a:p>
                      <a:r>
                        <a:rPr lang="pt-BR" dirty="0">
                          <a:solidFill>
                            <a:schemeClr val="bg1"/>
                          </a:solidFill>
                        </a:rPr>
                        <a:t>Desenvolvidos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tc>
                  <a:txBody>
                    <a:bodyPr/>
                    <a:lstStyle/>
                    <a:p>
                      <a:r>
                        <a:rPr lang="pt-BR" dirty="0">
                          <a:solidFill>
                            <a:schemeClr val="bg1"/>
                          </a:solidFill>
                        </a:rPr>
                        <a:t>Testados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extLst>
                  <a:ext uri="{0D108BD9-81ED-4DB2-BD59-A6C34878D82A}">
                    <a16:rowId xmlns:a16="http://schemas.microsoft.com/office/drawing/2014/main" xmlns="" val="704493704"/>
                  </a:ext>
                </a:extLst>
              </a:tr>
              <a:tr h="802658">
                <a:tc>
                  <a:txBody>
                    <a:bodyPr/>
                    <a:lstStyle/>
                    <a:p>
                      <a:r>
                        <a:rPr lang="pt-BR" dirty="0"/>
                        <a:t>Registro de Disponibilidade de Horário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smtClean="0"/>
                        <a:t>100%</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4222587308"/>
                  </a:ext>
                </a:extLst>
              </a:tr>
              <a:tr h="465033">
                <a:tc>
                  <a:txBody>
                    <a:bodyPr/>
                    <a:lstStyle/>
                    <a:p>
                      <a:r>
                        <a:rPr lang="pt-BR" dirty="0"/>
                        <a:t>Visualização de Consultas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t>100%</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129117353"/>
                  </a:ext>
                </a:extLst>
              </a:tr>
              <a:tr h="465033">
                <a:tc>
                  <a:txBody>
                    <a:bodyPr/>
                    <a:lstStyle/>
                    <a:p>
                      <a:r>
                        <a:rPr lang="pt-BR" sz="1800" kern="1200" dirty="0">
                          <a:solidFill>
                            <a:schemeClr val="dk1"/>
                          </a:solidFill>
                          <a:effectLst/>
                          <a:latin typeface="+mn-lt"/>
                          <a:ea typeface="+mn-ea"/>
                          <a:cs typeface="+mn-cs"/>
                        </a:rPr>
                        <a:t>Agendar novas consultas presenciais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smtClean="0"/>
                        <a:t>100%</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378281118"/>
                  </a:ext>
                </a:extLst>
              </a:tr>
              <a:tr h="465033">
                <a:tc>
                  <a:txBody>
                    <a:bodyPr/>
                    <a:lstStyle/>
                    <a:p>
                      <a:r>
                        <a:rPr lang="pt-BR" dirty="0"/>
                        <a:t>Visualizar suas consultas nutricionais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8002108"/>
                  </a:ext>
                </a:extLst>
              </a:tr>
              <a:tr h="802658">
                <a:tc>
                  <a:txBody>
                    <a:bodyPr/>
                    <a:lstStyle/>
                    <a:p>
                      <a:r>
                        <a:rPr lang="pt-BR" dirty="0"/>
                        <a:t>Vida alimentar e metas para o paciente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562631759"/>
                  </a:ext>
                </a:extLst>
              </a:tr>
              <a:tr h="465033">
                <a:tc>
                  <a:txBody>
                    <a:bodyPr/>
                    <a:lstStyle/>
                    <a:p>
                      <a:r>
                        <a:rPr lang="pt-BR" sz="1800" kern="1200" dirty="0">
                          <a:solidFill>
                            <a:schemeClr val="dk1"/>
                          </a:solidFill>
                          <a:effectLst/>
                          <a:latin typeface="+mn-lt"/>
                          <a:ea typeface="+mn-ea"/>
                          <a:cs typeface="+mn-cs"/>
                        </a:rPr>
                        <a:t>Criar/Editar Ficha de Consulta</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070891464"/>
                  </a:ext>
                </a:extLst>
              </a:tr>
              <a:tr h="465033">
                <a:tc>
                  <a:txBody>
                    <a:bodyPr/>
                    <a:lstStyle/>
                    <a:p>
                      <a:r>
                        <a:rPr lang="pt-BR" dirty="0"/>
                        <a:t> Gerir Cardápio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2563891598"/>
                  </a:ext>
                </a:extLst>
              </a:tr>
            </a:tbl>
          </a:graphicData>
        </a:graphic>
      </p:graphicFrame>
    </p:spTree>
    <p:extLst>
      <p:ext uri="{BB962C8B-B14F-4D97-AF65-F5344CB8AC3E}">
        <p14:creationId xmlns:p14="http://schemas.microsoft.com/office/powerpoint/2010/main" val="33258024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Status do Caso de Teste – Módulo 07</a:t>
            </a:r>
          </a:p>
        </p:txBody>
      </p:sp>
      <p:graphicFrame>
        <p:nvGraphicFramePr>
          <p:cNvPr id="4" name="Tabela 3"/>
          <p:cNvGraphicFramePr>
            <a:graphicFrameLocks noGrp="1"/>
          </p:cNvGraphicFramePr>
          <p:nvPr>
            <p:extLst/>
          </p:nvPr>
        </p:nvGraphicFramePr>
        <p:xfrm>
          <a:off x="798787" y="1846263"/>
          <a:ext cx="11288109" cy="4396880"/>
        </p:xfrm>
        <a:graphic>
          <a:graphicData uri="http://schemas.openxmlformats.org/drawingml/2006/table">
            <a:tbl>
              <a:tblPr firstRow="1" bandRow="1">
                <a:tableStyleId>{5C22544A-7EE6-4342-B048-85BDC9FD1C3A}</a:tableStyleId>
              </a:tblPr>
              <a:tblGrid>
                <a:gridCol w="3762703">
                  <a:extLst>
                    <a:ext uri="{9D8B030D-6E8A-4147-A177-3AD203B41FA5}">
                      <a16:colId xmlns:a16="http://schemas.microsoft.com/office/drawing/2014/main" xmlns="" val="1766154335"/>
                    </a:ext>
                  </a:extLst>
                </a:gridCol>
                <a:gridCol w="3762703">
                  <a:extLst>
                    <a:ext uri="{9D8B030D-6E8A-4147-A177-3AD203B41FA5}">
                      <a16:colId xmlns:a16="http://schemas.microsoft.com/office/drawing/2014/main" xmlns="" val="35100104"/>
                    </a:ext>
                  </a:extLst>
                </a:gridCol>
                <a:gridCol w="3762703">
                  <a:extLst>
                    <a:ext uri="{9D8B030D-6E8A-4147-A177-3AD203B41FA5}">
                      <a16:colId xmlns:a16="http://schemas.microsoft.com/office/drawing/2014/main" xmlns="" val="3254339756"/>
                    </a:ext>
                  </a:extLst>
                </a:gridCol>
              </a:tblGrid>
              <a:tr h="549610">
                <a:tc>
                  <a:txBody>
                    <a:bodyPr/>
                    <a:lstStyle/>
                    <a:p>
                      <a:r>
                        <a:rPr lang="pt-BR" sz="1800" b="0" kern="1200" dirty="0">
                          <a:solidFill>
                            <a:schemeClr val="tx1"/>
                          </a:solidFill>
                          <a:effectLst/>
                          <a:latin typeface="+mn-lt"/>
                          <a:ea typeface="+mn-ea"/>
                          <a:cs typeface="+mn-cs"/>
                        </a:rPr>
                        <a:t>Visualizar</a:t>
                      </a:r>
                      <a:r>
                        <a:rPr lang="en-US" sz="1800" b="0" kern="1200" dirty="0">
                          <a:solidFill>
                            <a:schemeClr val="tx1"/>
                          </a:solidFill>
                          <a:effectLst/>
                          <a:latin typeface="+mn-lt"/>
                          <a:ea typeface="+mn-ea"/>
                          <a:cs typeface="+mn-cs"/>
                        </a:rPr>
                        <a:t> Cardápio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02750659"/>
                  </a:ext>
                </a:extLst>
              </a:tr>
              <a:tr h="549610">
                <a:tc>
                  <a:txBody>
                    <a:bodyPr/>
                    <a:lstStyle/>
                    <a:p>
                      <a:r>
                        <a:rPr lang="pt-BR" sz="1800" kern="1200" dirty="0">
                          <a:solidFill>
                            <a:schemeClr val="dk1"/>
                          </a:solidFill>
                          <a:effectLst/>
                          <a:latin typeface="+mn-lt"/>
                          <a:ea typeface="+mn-ea"/>
                          <a:cs typeface="+mn-cs"/>
                        </a:rPr>
                        <a:t>Editar </a:t>
                      </a:r>
                      <a:r>
                        <a:rPr lang="en-US" sz="1800" kern="1200" dirty="0">
                          <a:solidFill>
                            <a:schemeClr val="dk1"/>
                          </a:solidFill>
                          <a:effectLst/>
                          <a:latin typeface="+mn-lt"/>
                          <a:ea typeface="+mn-ea"/>
                          <a:cs typeface="+mn-cs"/>
                        </a:rPr>
                        <a:t>Cardápio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extLst>
                  <a:ext uri="{0D108BD9-81ED-4DB2-BD59-A6C34878D82A}">
                    <a16:rowId xmlns:a16="http://schemas.microsoft.com/office/drawing/2014/main" xmlns="" val="3314525999"/>
                  </a:ext>
                </a:extLst>
              </a:tr>
              <a:tr h="549610">
                <a:tc>
                  <a:txBody>
                    <a:bodyPr/>
                    <a:lstStyle/>
                    <a:p>
                      <a:r>
                        <a:rPr lang="pt-BR" sz="1800" kern="1200" dirty="0">
                          <a:solidFill>
                            <a:schemeClr val="dk1"/>
                          </a:solidFill>
                          <a:effectLst/>
                          <a:latin typeface="+mn-lt"/>
                          <a:ea typeface="+mn-ea"/>
                          <a:cs typeface="+mn-cs"/>
                        </a:rPr>
                        <a:t>Excluir</a:t>
                      </a:r>
                      <a:r>
                        <a:rPr lang="en-US" sz="1800" kern="1200" dirty="0">
                          <a:solidFill>
                            <a:schemeClr val="dk1"/>
                          </a:solidFill>
                          <a:effectLst/>
                          <a:latin typeface="+mn-lt"/>
                          <a:ea typeface="+mn-ea"/>
                          <a:cs typeface="+mn-cs"/>
                        </a:rPr>
                        <a:t> Cardápio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38242680"/>
                  </a:ext>
                </a:extLst>
              </a:tr>
              <a:tr h="549610">
                <a:tc>
                  <a:txBody>
                    <a:bodyPr/>
                    <a:lstStyle/>
                    <a:p>
                      <a:r>
                        <a:rPr lang="pt-BR" b="0" dirty="0">
                          <a:solidFill>
                            <a:schemeClr val="tx1"/>
                          </a:solidFill>
                        </a:rPr>
                        <a:t>Inserir Cardápio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extLst>
                  <a:ext uri="{0D108BD9-81ED-4DB2-BD59-A6C34878D82A}">
                    <a16:rowId xmlns:a16="http://schemas.microsoft.com/office/drawing/2014/main" xmlns="" val="1784782481"/>
                  </a:ext>
                </a:extLst>
              </a:tr>
              <a:tr h="549610">
                <a:tc>
                  <a:txBody>
                    <a:bodyPr/>
                    <a:lstStyle/>
                    <a:p>
                      <a:r>
                        <a:rPr lang="pt-BR"/>
                        <a:t>Envio por E-mail de Novos Cardápios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dirty="0" smtClean="0"/>
                        <a:t>0%</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dirty="0" smtClean="0"/>
                        <a:t>0%</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394280413"/>
                  </a:ext>
                </a:extLst>
              </a:tr>
              <a:tr h="549610">
                <a:tc>
                  <a:txBody>
                    <a:bodyPr/>
                    <a:lstStyle/>
                    <a:p>
                      <a:r>
                        <a:rPr lang="pt-BR"/>
                        <a:t>Efetuar Perfil Nutricional</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extLst>
                  <a:ext uri="{0D108BD9-81ED-4DB2-BD59-A6C34878D82A}">
                    <a16:rowId xmlns:a16="http://schemas.microsoft.com/office/drawing/2014/main" xmlns="" val="3454489259"/>
                  </a:ext>
                </a:extLst>
              </a:tr>
              <a:tr h="549610">
                <a:tc>
                  <a:txBody>
                    <a:bodyPr/>
                    <a:lstStyle/>
                    <a:p>
                      <a:r>
                        <a:rPr lang="pt-BR"/>
                        <a:t>Pesquisar nutricionista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186113080"/>
                  </a:ext>
                </a:extLst>
              </a:tr>
              <a:tr h="549610">
                <a:tc>
                  <a:txBody>
                    <a:bodyPr/>
                    <a:lstStyle/>
                    <a:p>
                      <a:r>
                        <a:rPr lang="pt-BR"/>
                        <a:t>Vincular-se ao nutricionista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r>
                        <a:rPr lang="pt-BR" dirty="0" smtClean="0"/>
                        <a:t>100%</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extLst>
                  <a:ext uri="{0D108BD9-81ED-4DB2-BD59-A6C34878D82A}">
                    <a16:rowId xmlns:a16="http://schemas.microsoft.com/office/drawing/2014/main" xmlns="" val="2109315471"/>
                  </a:ext>
                </a:extLst>
              </a:tr>
            </a:tbl>
          </a:graphicData>
        </a:graphic>
      </p:graphicFrame>
    </p:spTree>
    <p:extLst>
      <p:ext uri="{BB962C8B-B14F-4D97-AF65-F5344CB8AC3E}">
        <p14:creationId xmlns:p14="http://schemas.microsoft.com/office/powerpoint/2010/main" val="4098965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Termo de Abertura</a:t>
            </a:r>
          </a:p>
        </p:txBody>
      </p:sp>
      <p:sp>
        <p:nvSpPr>
          <p:cNvPr id="3" name="Espaço Reservado para Conteúdo 2"/>
          <p:cNvSpPr>
            <a:spLocks noGrp="1"/>
          </p:cNvSpPr>
          <p:nvPr>
            <p:ph idx="1"/>
          </p:nvPr>
        </p:nvSpPr>
        <p:spPr/>
        <p:txBody>
          <a:bodyPr/>
          <a:lstStyle/>
          <a:p>
            <a:pPr algn="just">
              <a:lnSpc>
                <a:spcPct val="150000"/>
              </a:lnSpc>
            </a:pPr>
            <a:r>
              <a:rPr lang="pt-BR" sz="2800" dirty="0">
                <a:solidFill>
                  <a:schemeClr val="tx1"/>
                </a:solidFill>
              </a:rPr>
              <a:t>É o primeiro documento feito no projeto, elaborado a fim de  detalhar diversas informações sobre o projeto, os prazos que deverão ser seguidos, os envolvidos no projeto e designa os responsáveis pelo projeto</a:t>
            </a:r>
            <a:r>
              <a:rPr lang="pt-BR" sz="3200" dirty="0">
                <a:solidFill>
                  <a:schemeClr val="tx1"/>
                </a:solidFill>
              </a:rPr>
              <a:t>.</a:t>
            </a:r>
          </a:p>
          <a:p>
            <a:endParaRPr lang="pt-BR" dirty="0"/>
          </a:p>
        </p:txBody>
      </p:sp>
    </p:spTree>
    <p:extLst>
      <p:ext uri="{BB962C8B-B14F-4D97-AF65-F5344CB8AC3E}">
        <p14:creationId xmlns:p14="http://schemas.microsoft.com/office/powerpoint/2010/main" val="21394994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Status do Caso de Teste – Módulo 07</a:t>
            </a:r>
          </a:p>
        </p:txBody>
      </p:sp>
      <p:graphicFrame>
        <p:nvGraphicFramePr>
          <p:cNvPr id="4" name="Tabela 3"/>
          <p:cNvGraphicFramePr>
            <a:graphicFrameLocks noGrp="1"/>
          </p:cNvGraphicFramePr>
          <p:nvPr>
            <p:extLst/>
          </p:nvPr>
        </p:nvGraphicFramePr>
        <p:xfrm>
          <a:off x="473686" y="1881052"/>
          <a:ext cx="11305587" cy="4345530"/>
        </p:xfrm>
        <a:graphic>
          <a:graphicData uri="http://schemas.openxmlformats.org/drawingml/2006/table">
            <a:tbl>
              <a:tblPr firstRow="1" bandRow="1">
                <a:tableStyleId>{5C22544A-7EE6-4342-B048-85BDC9FD1C3A}</a:tableStyleId>
              </a:tblPr>
              <a:tblGrid>
                <a:gridCol w="3768529">
                  <a:extLst>
                    <a:ext uri="{9D8B030D-6E8A-4147-A177-3AD203B41FA5}">
                      <a16:colId xmlns:a16="http://schemas.microsoft.com/office/drawing/2014/main" xmlns="" val="3302665001"/>
                    </a:ext>
                  </a:extLst>
                </a:gridCol>
                <a:gridCol w="3768529">
                  <a:extLst>
                    <a:ext uri="{9D8B030D-6E8A-4147-A177-3AD203B41FA5}">
                      <a16:colId xmlns:a16="http://schemas.microsoft.com/office/drawing/2014/main" xmlns="" val="2857130206"/>
                    </a:ext>
                  </a:extLst>
                </a:gridCol>
                <a:gridCol w="3768529">
                  <a:extLst>
                    <a:ext uri="{9D8B030D-6E8A-4147-A177-3AD203B41FA5}">
                      <a16:colId xmlns:a16="http://schemas.microsoft.com/office/drawing/2014/main" xmlns="" val="1252281826"/>
                    </a:ext>
                  </a:extLst>
                </a:gridCol>
              </a:tblGrid>
              <a:tr h="844964">
                <a:tc>
                  <a:txBody>
                    <a:bodyPr/>
                    <a:lstStyle/>
                    <a:p>
                      <a:r>
                        <a:rPr lang="pt-BR" b="0" dirty="0">
                          <a:solidFill>
                            <a:schemeClr val="tx1"/>
                          </a:solidFill>
                        </a:rPr>
                        <a:t>Visualizar solicitação da população para tratamento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b="0" dirty="0" smtClean="0">
                          <a:solidFill>
                            <a:schemeClr val="tx1"/>
                          </a:solidFill>
                        </a:rPr>
                        <a:t>100%</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083123746"/>
                  </a:ext>
                </a:extLst>
              </a:tr>
              <a:tr h="844964">
                <a:tc>
                  <a:txBody>
                    <a:bodyPr/>
                    <a:lstStyle/>
                    <a:p>
                      <a:r>
                        <a:rPr lang="pt-BR" dirty="0"/>
                        <a:t>Gerar Gráfico de Calorias do Diário de Bordo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r>
                        <a:rPr lang="pt-BR" dirty="0" smtClean="0"/>
                        <a:t>100%</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extLst>
                  <a:ext uri="{0D108BD9-81ED-4DB2-BD59-A6C34878D82A}">
                    <a16:rowId xmlns:a16="http://schemas.microsoft.com/office/drawing/2014/main" xmlns="" val="3012651723"/>
                  </a:ext>
                </a:extLst>
              </a:tr>
              <a:tr h="844964">
                <a:tc>
                  <a:txBody>
                    <a:bodyPr/>
                    <a:lstStyle/>
                    <a:p>
                      <a:r>
                        <a:rPr lang="pt-BR" sz="1800" kern="1200" dirty="0">
                          <a:solidFill>
                            <a:schemeClr val="dk1"/>
                          </a:solidFill>
                          <a:effectLst/>
                          <a:latin typeface="+mn-lt"/>
                          <a:ea typeface="+mn-ea"/>
                          <a:cs typeface="+mn-cs"/>
                        </a:rPr>
                        <a:t>Gerar Relatório Tabular de Calorias do Diário de Bordo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smtClean="0"/>
                        <a:t>100%</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379583309"/>
                  </a:ext>
                </a:extLst>
              </a:tr>
              <a:tr h="482837">
                <a:tc>
                  <a:txBody>
                    <a:bodyPr/>
                    <a:lstStyle/>
                    <a:p>
                      <a:r>
                        <a:rPr lang="pt-BR" sz="1800" kern="1200" dirty="0">
                          <a:solidFill>
                            <a:schemeClr val="dk1"/>
                          </a:solidFill>
                          <a:effectLst/>
                          <a:latin typeface="+mn-lt"/>
                          <a:ea typeface="+mn-ea"/>
                          <a:cs typeface="+mn-cs"/>
                        </a:rPr>
                        <a:t>Histórico de fichas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extLst>
                  <a:ext uri="{0D108BD9-81ED-4DB2-BD59-A6C34878D82A}">
                    <a16:rowId xmlns:a16="http://schemas.microsoft.com/office/drawing/2014/main" xmlns="" val="4273865383"/>
                  </a:ext>
                </a:extLst>
              </a:tr>
              <a:tr h="844964">
                <a:tc>
                  <a:txBody>
                    <a:bodyPr/>
                    <a:lstStyle/>
                    <a:p>
                      <a:r>
                        <a:rPr lang="en-US" sz="1800" kern="1200" dirty="0">
                          <a:solidFill>
                            <a:schemeClr val="dk1"/>
                          </a:solidFill>
                          <a:effectLst/>
                          <a:latin typeface="+mn-lt"/>
                          <a:ea typeface="+mn-ea"/>
                          <a:cs typeface="+mn-cs"/>
                        </a:rPr>
                        <a:t>Envio de Registros de consultas por E-mail</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dirty="0" smtClean="0"/>
                        <a:t>90%</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pt-BR" dirty="0" smtClean="0"/>
                        <a:t>90%</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668198455"/>
                  </a:ext>
                </a:extLst>
              </a:tr>
              <a:tr h="482837">
                <a:tc>
                  <a:txBody>
                    <a:bodyPr/>
                    <a:lstStyle/>
                    <a:p>
                      <a:r>
                        <a:rPr lang="pt-BR" b="1" dirty="0"/>
                        <a:t>Status do Módulo 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gridSpan="2">
                  <a:txBody>
                    <a:bodyPr/>
                    <a:lstStyle/>
                    <a:p>
                      <a:pPr algn="ctr"/>
                      <a:r>
                        <a:rPr lang="pt-BR" b="1" dirty="0" smtClean="0"/>
                        <a:t>94,5%</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extLst>
                  <a:ext uri="{0D108BD9-81ED-4DB2-BD59-A6C34878D82A}">
                    <a16:rowId xmlns:a16="http://schemas.microsoft.com/office/drawing/2014/main" xmlns="" val="721240198"/>
                  </a:ext>
                </a:extLst>
              </a:tr>
            </a:tbl>
          </a:graphicData>
        </a:graphic>
      </p:graphicFrame>
    </p:spTree>
    <p:extLst>
      <p:ext uri="{BB962C8B-B14F-4D97-AF65-F5344CB8AC3E}">
        <p14:creationId xmlns:p14="http://schemas.microsoft.com/office/powerpoint/2010/main" val="18910398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21476" y="2447912"/>
            <a:ext cx="10058400" cy="1450757"/>
          </a:xfrm>
        </p:spPr>
        <p:txBody>
          <a:bodyPr/>
          <a:lstStyle/>
          <a:p>
            <a:r>
              <a:rPr lang="pt-BR" dirty="0"/>
              <a:t>Status do Caso de Teste – Módulo 08</a:t>
            </a:r>
          </a:p>
        </p:txBody>
      </p:sp>
    </p:spTree>
    <p:extLst>
      <p:ext uri="{BB962C8B-B14F-4D97-AF65-F5344CB8AC3E}">
        <p14:creationId xmlns:p14="http://schemas.microsoft.com/office/powerpoint/2010/main" val="26304308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Status do Caso de Teste – Módulo 08</a:t>
            </a:r>
          </a:p>
        </p:txBody>
      </p:sp>
      <p:graphicFrame>
        <p:nvGraphicFramePr>
          <p:cNvPr id="4" name="Tabela 3"/>
          <p:cNvGraphicFramePr>
            <a:graphicFrameLocks noGrp="1"/>
          </p:cNvGraphicFramePr>
          <p:nvPr>
            <p:extLst>
              <p:ext uri="{D42A27DB-BD31-4B8C-83A1-F6EECF244321}">
                <p14:modId xmlns:p14="http://schemas.microsoft.com/office/powerpoint/2010/main" val="424039918"/>
              </p:ext>
            </p:extLst>
          </p:nvPr>
        </p:nvGraphicFramePr>
        <p:xfrm>
          <a:off x="939800" y="1838597"/>
          <a:ext cx="10033000" cy="3131820"/>
        </p:xfrm>
        <a:graphic>
          <a:graphicData uri="http://schemas.openxmlformats.org/drawingml/2006/table">
            <a:tbl>
              <a:tblPr firstRow="1" bandRow="1">
                <a:tableStyleId>{5C22544A-7EE6-4342-B048-85BDC9FD1C3A}</a:tableStyleId>
              </a:tblPr>
              <a:tblGrid>
                <a:gridCol w="3327400">
                  <a:extLst>
                    <a:ext uri="{9D8B030D-6E8A-4147-A177-3AD203B41FA5}">
                      <a16:colId xmlns:a16="http://schemas.microsoft.com/office/drawing/2014/main" xmlns="" val="4014939777"/>
                    </a:ext>
                  </a:extLst>
                </a:gridCol>
                <a:gridCol w="3352800">
                  <a:extLst>
                    <a:ext uri="{9D8B030D-6E8A-4147-A177-3AD203B41FA5}">
                      <a16:colId xmlns:a16="http://schemas.microsoft.com/office/drawing/2014/main" xmlns="" val="110881407"/>
                    </a:ext>
                  </a:extLst>
                </a:gridCol>
                <a:gridCol w="3352800">
                  <a:extLst>
                    <a:ext uri="{9D8B030D-6E8A-4147-A177-3AD203B41FA5}">
                      <a16:colId xmlns:a16="http://schemas.microsoft.com/office/drawing/2014/main" xmlns="" val="44835825"/>
                    </a:ext>
                  </a:extLst>
                </a:gridCol>
              </a:tblGrid>
              <a:tr h="370840">
                <a:tc>
                  <a:txBody>
                    <a:bodyPr/>
                    <a:lstStyle/>
                    <a:p>
                      <a:r>
                        <a:rPr lang="pt-BR" dirty="0">
                          <a:solidFill>
                            <a:schemeClr val="bg1"/>
                          </a:solidFill>
                        </a:rPr>
                        <a:t>Funcionalidades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tc>
                  <a:txBody>
                    <a:bodyPr/>
                    <a:lstStyle/>
                    <a:p>
                      <a:r>
                        <a:rPr lang="pt-BR" dirty="0">
                          <a:solidFill>
                            <a:schemeClr val="bg1"/>
                          </a:solidFill>
                        </a:rPr>
                        <a:t>Desenvolvidos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tc>
                  <a:txBody>
                    <a:bodyPr/>
                    <a:lstStyle/>
                    <a:p>
                      <a:r>
                        <a:rPr lang="pt-BR" dirty="0">
                          <a:solidFill>
                            <a:schemeClr val="bg1"/>
                          </a:solidFill>
                        </a:rPr>
                        <a:t>Testados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extLst>
                  <a:ext uri="{0D108BD9-81ED-4DB2-BD59-A6C34878D82A}">
                    <a16:rowId xmlns:a16="http://schemas.microsoft.com/office/drawing/2014/main" xmlns="" val="4135390793"/>
                  </a:ext>
                </a:extLst>
              </a:tr>
              <a:tr h="637540">
                <a:tc>
                  <a:txBody>
                    <a:bodyPr/>
                    <a:lstStyle/>
                    <a:p>
                      <a:r>
                        <a:rPr lang="pt-BR" dirty="0"/>
                        <a:t>Gerir</a:t>
                      </a:r>
                      <a:r>
                        <a:rPr lang="pt-BR" baseline="0" dirty="0"/>
                        <a:t> Diário de Bordo </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972378887"/>
                  </a:ext>
                </a:extLst>
              </a:tr>
              <a:tr h="370840">
                <a:tc>
                  <a:txBody>
                    <a:bodyPr/>
                    <a:lstStyle/>
                    <a:p>
                      <a:r>
                        <a:rPr lang="pt-BR" dirty="0"/>
                        <a:t>Inserir</a:t>
                      </a:r>
                      <a:r>
                        <a:rPr lang="pt-BR" baseline="0" dirty="0"/>
                        <a:t> Refeição </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47947516"/>
                  </a:ext>
                </a:extLst>
              </a:tr>
              <a:tr h="370840">
                <a:tc>
                  <a:txBody>
                    <a:bodyPr/>
                    <a:lstStyle/>
                    <a:p>
                      <a:r>
                        <a:rPr lang="pt-BR" dirty="0"/>
                        <a:t>Cadastrar Novo Alimento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0003"/>
                  </a:ext>
                </a:extLst>
              </a:tr>
              <a:tr h="370840">
                <a:tc>
                  <a:txBody>
                    <a:bodyPr/>
                    <a:lstStyle/>
                    <a:p>
                      <a:r>
                        <a:rPr lang="pt-BR" dirty="0"/>
                        <a:t>Calcular</a:t>
                      </a:r>
                      <a:r>
                        <a:rPr lang="pt-BR" baseline="0" dirty="0"/>
                        <a:t> calorias totais diárias </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370840">
                <a:tc>
                  <a:txBody>
                    <a:bodyPr/>
                    <a:lstStyle/>
                    <a:p>
                      <a:r>
                        <a:rPr lang="pt-BR" dirty="0"/>
                        <a:t>Calcular Calorias totais por refeição</a:t>
                      </a:r>
                      <a:r>
                        <a:rPr lang="pt-BR" baseline="0" dirty="0"/>
                        <a:t> </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0005"/>
                  </a:ext>
                </a:extLst>
              </a:tr>
              <a:tr h="370840">
                <a:tc>
                  <a:txBody>
                    <a:bodyPr/>
                    <a:lstStyle/>
                    <a:p>
                      <a:r>
                        <a:rPr lang="pt-BR" sz="1800" kern="1200" dirty="0">
                          <a:solidFill>
                            <a:schemeClr val="dk1"/>
                          </a:solidFill>
                          <a:effectLst/>
                          <a:latin typeface="+mn-lt"/>
                          <a:ea typeface="+mn-ea"/>
                          <a:cs typeface="+mn-cs"/>
                        </a:rPr>
                        <a:t>Calcular Peso Ideal</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32932254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ço Reservado para Conteúdo 3"/>
          <p:cNvGraphicFramePr>
            <a:graphicFrameLocks noGrp="1"/>
          </p:cNvGraphicFramePr>
          <p:nvPr>
            <p:ph idx="1"/>
            <p:extLst>
              <p:ext uri="{D42A27DB-BD31-4B8C-83A1-F6EECF244321}">
                <p14:modId xmlns:p14="http://schemas.microsoft.com/office/powerpoint/2010/main" val="1273548656"/>
              </p:ext>
            </p:extLst>
          </p:nvPr>
        </p:nvGraphicFramePr>
        <p:xfrm>
          <a:off x="1103000" y="1858191"/>
          <a:ext cx="10058400" cy="3637824"/>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xmlns="" val="20000"/>
                    </a:ext>
                  </a:extLst>
                </a:gridCol>
                <a:gridCol w="3352800">
                  <a:extLst>
                    <a:ext uri="{9D8B030D-6E8A-4147-A177-3AD203B41FA5}">
                      <a16:colId xmlns:a16="http://schemas.microsoft.com/office/drawing/2014/main" xmlns="" val="20001"/>
                    </a:ext>
                  </a:extLst>
                </a:gridCol>
                <a:gridCol w="3352800">
                  <a:extLst>
                    <a:ext uri="{9D8B030D-6E8A-4147-A177-3AD203B41FA5}">
                      <a16:colId xmlns:a16="http://schemas.microsoft.com/office/drawing/2014/main" xmlns="" val="20002"/>
                    </a:ext>
                  </a:extLst>
                </a:gridCol>
              </a:tblGrid>
              <a:tr h="293388">
                <a:tc>
                  <a:txBody>
                    <a:bodyPr/>
                    <a:lstStyle/>
                    <a:p>
                      <a:r>
                        <a:rPr lang="pt-BR" sz="1800" b="0" kern="1200" dirty="0">
                          <a:solidFill>
                            <a:schemeClr val="tx1"/>
                          </a:solidFill>
                          <a:effectLst/>
                          <a:latin typeface="+mn-lt"/>
                          <a:ea typeface="+mn-ea"/>
                          <a:cs typeface="+mn-cs"/>
                        </a:rPr>
                        <a:t> Calcular IMC</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0000"/>
                  </a:ext>
                </a:extLst>
              </a:tr>
              <a:tr h="497598">
                <a:tc>
                  <a:txBody>
                    <a:bodyPr/>
                    <a:lstStyle/>
                    <a:p>
                      <a:r>
                        <a:rPr lang="pt-BR" sz="1800" kern="1200" dirty="0">
                          <a:solidFill>
                            <a:schemeClr val="dk1"/>
                          </a:solidFill>
                          <a:effectLst/>
                          <a:latin typeface="+mn-lt"/>
                          <a:ea typeface="+mn-ea"/>
                          <a:cs typeface="+mn-cs"/>
                        </a:rPr>
                        <a:t>Gerir alimentos favoritos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641592">
                <a:tc>
                  <a:txBody>
                    <a:bodyPr/>
                    <a:lstStyle/>
                    <a:p>
                      <a:r>
                        <a:rPr lang="pt-BR" sz="1800" kern="1200" dirty="0">
                          <a:solidFill>
                            <a:schemeClr val="dk1"/>
                          </a:solidFill>
                          <a:effectLst/>
                          <a:latin typeface="+mn-lt"/>
                          <a:ea typeface="+mn-ea"/>
                          <a:cs typeface="+mn-cs"/>
                        </a:rPr>
                        <a:t>Excluir Alimento Favorito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0002"/>
                  </a:ext>
                </a:extLst>
              </a:tr>
              <a:tr h="497598">
                <a:tc>
                  <a:txBody>
                    <a:bodyPr/>
                    <a:lstStyle/>
                    <a:p>
                      <a:r>
                        <a:rPr lang="pt-BR" sz="1800" kern="1200" dirty="0">
                          <a:solidFill>
                            <a:schemeClr val="dk1"/>
                          </a:solidFill>
                          <a:effectLst/>
                          <a:latin typeface="+mn-lt"/>
                          <a:ea typeface="+mn-ea"/>
                          <a:cs typeface="+mn-cs"/>
                        </a:rPr>
                        <a:t>Visualizar detalhe de Alimento Favorito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497598">
                <a:tc>
                  <a:txBody>
                    <a:bodyPr/>
                    <a:lstStyle/>
                    <a:p>
                      <a:r>
                        <a:rPr lang="pt-BR" sz="1800" kern="1200" dirty="0">
                          <a:solidFill>
                            <a:schemeClr val="dk1"/>
                          </a:solidFill>
                          <a:effectLst/>
                          <a:latin typeface="+mn-lt"/>
                          <a:ea typeface="+mn-ea"/>
                          <a:cs typeface="+mn-cs"/>
                        </a:rPr>
                        <a:t>Adicionar Alimentos Favoritos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0004"/>
                  </a:ext>
                </a:extLst>
              </a:tr>
              <a:tr h="497598">
                <a:tc>
                  <a:txBody>
                    <a:bodyPr/>
                    <a:lstStyle/>
                    <a:p>
                      <a:r>
                        <a:rPr lang="pt-BR" sz="1800" kern="1200" dirty="0">
                          <a:solidFill>
                            <a:schemeClr val="dk1"/>
                          </a:solidFill>
                          <a:effectLst/>
                          <a:latin typeface="+mn-lt"/>
                          <a:ea typeface="+mn-ea"/>
                          <a:cs typeface="+mn-cs"/>
                        </a:rPr>
                        <a:t>Atualizar Peso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497598">
                <a:tc>
                  <a:txBody>
                    <a:bodyPr/>
                    <a:lstStyle/>
                    <a:p>
                      <a:r>
                        <a:rPr lang="pt-BR" sz="1800" kern="1200" dirty="0">
                          <a:solidFill>
                            <a:schemeClr val="dk1"/>
                          </a:solidFill>
                          <a:effectLst/>
                          <a:latin typeface="+mn-lt"/>
                          <a:ea typeface="+mn-ea"/>
                          <a:cs typeface="+mn-cs"/>
                        </a:rPr>
                        <a:t>Relatórios Diários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0006"/>
                  </a:ext>
                </a:extLst>
              </a:tr>
            </a:tbl>
          </a:graphicData>
        </a:graphic>
      </p:graphicFrame>
      <p:sp>
        <p:nvSpPr>
          <p:cNvPr id="2" name="CaixaDeTexto 1"/>
          <p:cNvSpPr txBox="1"/>
          <p:nvPr/>
        </p:nvSpPr>
        <p:spPr>
          <a:xfrm>
            <a:off x="1103000" y="883503"/>
            <a:ext cx="9358972" cy="830997"/>
          </a:xfrm>
          <a:prstGeom prst="rect">
            <a:avLst/>
          </a:prstGeom>
          <a:noFill/>
        </p:spPr>
        <p:txBody>
          <a:bodyPr wrap="none" rtlCol="0">
            <a:spAutoFit/>
          </a:bodyPr>
          <a:lstStyle/>
          <a:p>
            <a:r>
              <a:rPr lang="pt-BR" sz="4800" dirty="0">
                <a:solidFill>
                  <a:schemeClr val="tx1">
                    <a:lumMod val="75000"/>
                    <a:lumOff val="25000"/>
                  </a:schemeClr>
                </a:solidFill>
                <a:latin typeface="+mj-lt"/>
              </a:rPr>
              <a:t>Status do Caso de Teste – Módulo 08</a:t>
            </a:r>
          </a:p>
        </p:txBody>
      </p:sp>
    </p:spTree>
    <p:extLst>
      <p:ext uri="{BB962C8B-B14F-4D97-AF65-F5344CB8AC3E}">
        <p14:creationId xmlns:p14="http://schemas.microsoft.com/office/powerpoint/2010/main" val="14370078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ço Reservado para Conteúdo 3"/>
          <p:cNvGraphicFramePr>
            <a:graphicFrameLocks noGrp="1"/>
          </p:cNvGraphicFramePr>
          <p:nvPr>
            <p:ph idx="1"/>
            <p:extLst>
              <p:ext uri="{D42A27DB-BD31-4B8C-83A1-F6EECF244321}">
                <p14:modId xmlns:p14="http://schemas.microsoft.com/office/powerpoint/2010/main" val="2813363329"/>
              </p:ext>
            </p:extLst>
          </p:nvPr>
        </p:nvGraphicFramePr>
        <p:xfrm>
          <a:off x="1116013" y="1866946"/>
          <a:ext cx="10058400" cy="3134360"/>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xmlns="" val="20000"/>
                    </a:ext>
                  </a:extLst>
                </a:gridCol>
                <a:gridCol w="3352800">
                  <a:extLst>
                    <a:ext uri="{9D8B030D-6E8A-4147-A177-3AD203B41FA5}">
                      <a16:colId xmlns:a16="http://schemas.microsoft.com/office/drawing/2014/main" xmlns="" val="20001"/>
                    </a:ext>
                  </a:extLst>
                </a:gridCol>
                <a:gridCol w="3352800">
                  <a:extLst>
                    <a:ext uri="{9D8B030D-6E8A-4147-A177-3AD203B41FA5}">
                      <a16:colId xmlns:a16="http://schemas.microsoft.com/office/drawing/2014/main" xmlns="" val="20002"/>
                    </a:ext>
                  </a:extLst>
                </a:gridCol>
              </a:tblGrid>
              <a:tr h="370840">
                <a:tc>
                  <a:txBody>
                    <a:bodyPr/>
                    <a:lstStyle/>
                    <a:p>
                      <a:r>
                        <a:rPr lang="pt-BR" sz="1800" b="0" kern="1200" dirty="0">
                          <a:solidFill>
                            <a:schemeClr val="tx1"/>
                          </a:solidFill>
                          <a:effectLst/>
                          <a:latin typeface="+mn-lt"/>
                          <a:ea typeface="+mn-ea"/>
                          <a:cs typeface="+mn-cs"/>
                        </a:rPr>
                        <a:t>Nutrientes</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370840">
                <a:tc>
                  <a:txBody>
                    <a:bodyPr/>
                    <a:lstStyle/>
                    <a:p>
                      <a:r>
                        <a:rPr lang="pt-BR" sz="1800" kern="1200" dirty="0">
                          <a:solidFill>
                            <a:schemeClr val="dk1"/>
                          </a:solidFill>
                          <a:effectLst/>
                          <a:latin typeface="+mn-lt"/>
                          <a:ea typeface="+mn-ea"/>
                          <a:cs typeface="+mn-cs"/>
                        </a:rPr>
                        <a:t>Calorias Consumidas e Calorias Restantes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0001"/>
                  </a:ext>
                </a:extLst>
              </a:tr>
              <a:tr h="370840">
                <a:tc>
                  <a:txBody>
                    <a:bodyPr/>
                    <a:lstStyle/>
                    <a:p>
                      <a:r>
                        <a:rPr lang="pt-BR" sz="1800" kern="1200" dirty="0">
                          <a:solidFill>
                            <a:schemeClr val="dk1"/>
                          </a:solidFill>
                          <a:effectLst/>
                          <a:latin typeface="+mn-lt"/>
                          <a:ea typeface="+mn-ea"/>
                          <a:cs typeface="+mn-cs"/>
                        </a:rPr>
                        <a:t>Calorias por tipo de Refeição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370840">
                <a:tc>
                  <a:txBody>
                    <a:bodyPr/>
                    <a:lstStyle/>
                    <a:p>
                      <a:r>
                        <a:rPr lang="pt-BR" sz="1800" kern="1200" dirty="0">
                          <a:solidFill>
                            <a:schemeClr val="dk1"/>
                          </a:solidFill>
                          <a:effectLst/>
                          <a:latin typeface="+mn-lt"/>
                          <a:ea typeface="+mn-ea"/>
                          <a:cs typeface="+mn-cs"/>
                        </a:rPr>
                        <a:t>Relatórios de dados históricos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0003"/>
                  </a:ext>
                </a:extLst>
              </a:tr>
              <a:tr h="370840">
                <a:tc>
                  <a:txBody>
                    <a:bodyPr/>
                    <a:lstStyle/>
                    <a:p>
                      <a:r>
                        <a:rPr lang="pt-BR" sz="1800" kern="1200" dirty="0">
                          <a:solidFill>
                            <a:schemeClr val="dk1"/>
                          </a:solidFill>
                          <a:effectLst/>
                          <a:latin typeface="+mn-lt"/>
                          <a:ea typeface="+mn-ea"/>
                          <a:cs typeface="+mn-cs"/>
                        </a:rPr>
                        <a:t>Exibir relatórios de Consumo de Calorias e Nutrientes	</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370840">
                <a:tc>
                  <a:txBody>
                    <a:bodyPr/>
                    <a:lstStyle/>
                    <a:p>
                      <a:r>
                        <a:rPr lang="pt-BR" sz="1800" kern="1200" dirty="0">
                          <a:solidFill>
                            <a:schemeClr val="dk1"/>
                          </a:solidFill>
                          <a:effectLst/>
                          <a:latin typeface="+mn-lt"/>
                          <a:ea typeface="+mn-ea"/>
                          <a:cs typeface="+mn-cs"/>
                        </a:rPr>
                        <a:t>Exibir histórico de peso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0005"/>
                  </a:ext>
                </a:extLst>
              </a:tr>
              <a:tr h="370840">
                <a:tc>
                  <a:txBody>
                    <a:bodyPr/>
                    <a:lstStyle/>
                    <a:p>
                      <a:r>
                        <a:rPr lang="pt-BR" dirty="0"/>
                        <a:t>Status do Módulo 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0006"/>
                  </a:ext>
                </a:extLst>
              </a:tr>
            </a:tbl>
          </a:graphicData>
        </a:graphic>
      </p:graphicFrame>
      <p:sp>
        <p:nvSpPr>
          <p:cNvPr id="3" name="CaixaDeTexto 2"/>
          <p:cNvSpPr txBox="1"/>
          <p:nvPr/>
        </p:nvSpPr>
        <p:spPr>
          <a:xfrm>
            <a:off x="1030014" y="872358"/>
            <a:ext cx="9358972" cy="830997"/>
          </a:xfrm>
          <a:prstGeom prst="rect">
            <a:avLst/>
          </a:prstGeom>
          <a:noFill/>
        </p:spPr>
        <p:txBody>
          <a:bodyPr wrap="none" rtlCol="0">
            <a:spAutoFit/>
          </a:bodyPr>
          <a:lstStyle/>
          <a:p>
            <a:r>
              <a:rPr lang="pt-BR" sz="4800" dirty="0">
                <a:solidFill>
                  <a:schemeClr val="tx1">
                    <a:lumMod val="75000"/>
                    <a:lumOff val="25000"/>
                  </a:schemeClr>
                </a:solidFill>
                <a:latin typeface="+mj-lt"/>
              </a:rPr>
              <a:t>Status do Caso de Teste – Módulo 08</a:t>
            </a:r>
          </a:p>
        </p:txBody>
      </p:sp>
    </p:spTree>
    <p:extLst>
      <p:ext uri="{BB962C8B-B14F-4D97-AF65-F5344CB8AC3E}">
        <p14:creationId xmlns:p14="http://schemas.microsoft.com/office/powerpoint/2010/main" val="26068479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21476" y="2447912"/>
            <a:ext cx="10058400" cy="1450757"/>
          </a:xfrm>
        </p:spPr>
        <p:txBody>
          <a:bodyPr/>
          <a:lstStyle/>
          <a:p>
            <a:r>
              <a:rPr lang="pt-BR" dirty="0"/>
              <a:t>Status do Caso de Teste – Módulo 09</a:t>
            </a:r>
          </a:p>
        </p:txBody>
      </p:sp>
    </p:spTree>
    <p:extLst>
      <p:ext uri="{BB962C8B-B14F-4D97-AF65-F5344CB8AC3E}">
        <p14:creationId xmlns:p14="http://schemas.microsoft.com/office/powerpoint/2010/main" val="29552406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Status do Caso de Teste – Módulo 09</a:t>
            </a:r>
          </a:p>
        </p:txBody>
      </p:sp>
      <p:graphicFrame>
        <p:nvGraphicFramePr>
          <p:cNvPr id="4" name="Tabela 3"/>
          <p:cNvGraphicFramePr>
            <a:graphicFrameLocks noGrp="1"/>
          </p:cNvGraphicFramePr>
          <p:nvPr>
            <p:extLst>
              <p:ext uri="{D42A27DB-BD31-4B8C-83A1-F6EECF244321}">
                <p14:modId xmlns:p14="http://schemas.microsoft.com/office/powerpoint/2010/main" val="3076991708"/>
              </p:ext>
            </p:extLst>
          </p:nvPr>
        </p:nvGraphicFramePr>
        <p:xfrm>
          <a:off x="1296784" y="1846263"/>
          <a:ext cx="8744991" cy="3931920"/>
        </p:xfrm>
        <a:graphic>
          <a:graphicData uri="http://schemas.openxmlformats.org/drawingml/2006/table">
            <a:tbl>
              <a:tblPr firstRow="1" bandRow="1">
                <a:tableStyleId>{5C22544A-7EE6-4342-B048-85BDC9FD1C3A}</a:tableStyleId>
              </a:tblPr>
              <a:tblGrid>
                <a:gridCol w="2914997">
                  <a:extLst>
                    <a:ext uri="{9D8B030D-6E8A-4147-A177-3AD203B41FA5}">
                      <a16:colId xmlns:a16="http://schemas.microsoft.com/office/drawing/2014/main" xmlns="" val="4014939777"/>
                    </a:ext>
                  </a:extLst>
                </a:gridCol>
                <a:gridCol w="2914997">
                  <a:extLst>
                    <a:ext uri="{9D8B030D-6E8A-4147-A177-3AD203B41FA5}">
                      <a16:colId xmlns:a16="http://schemas.microsoft.com/office/drawing/2014/main" xmlns="" val="110881407"/>
                    </a:ext>
                  </a:extLst>
                </a:gridCol>
                <a:gridCol w="2914997">
                  <a:extLst>
                    <a:ext uri="{9D8B030D-6E8A-4147-A177-3AD203B41FA5}">
                      <a16:colId xmlns:a16="http://schemas.microsoft.com/office/drawing/2014/main" xmlns="" val="44835825"/>
                    </a:ext>
                  </a:extLst>
                </a:gridCol>
              </a:tblGrid>
              <a:tr h="288963">
                <a:tc>
                  <a:txBody>
                    <a:bodyPr/>
                    <a:lstStyle/>
                    <a:p>
                      <a:r>
                        <a:rPr lang="pt-BR" dirty="0">
                          <a:solidFill>
                            <a:schemeClr val="bg1"/>
                          </a:solidFill>
                        </a:rPr>
                        <a:t>Funcionalidades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tc>
                  <a:txBody>
                    <a:bodyPr/>
                    <a:lstStyle/>
                    <a:p>
                      <a:r>
                        <a:rPr lang="pt-BR" dirty="0">
                          <a:solidFill>
                            <a:schemeClr val="bg1"/>
                          </a:solidFill>
                        </a:rPr>
                        <a:t>Desenvolvidos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tc>
                  <a:txBody>
                    <a:bodyPr/>
                    <a:lstStyle/>
                    <a:p>
                      <a:r>
                        <a:rPr lang="pt-BR" dirty="0">
                          <a:solidFill>
                            <a:schemeClr val="bg1"/>
                          </a:solidFill>
                        </a:rPr>
                        <a:t>Testados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F426A"/>
                    </a:solidFill>
                  </a:tcPr>
                </a:tc>
                <a:extLst>
                  <a:ext uri="{0D108BD9-81ED-4DB2-BD59-A6C34878D82A}">
                    <a16:rowId xmlns:a16="http://schemas.microsoft.com/office/drawing/2014/main" xmlns="" val="4135390793"/>
                  </a:ext>
                </a:extLst>
              </a:tr>
              <a:tr h="288963">
                <a:tc>
                  <a:txBody>
                    <a:bodyPr/>
                    <a:lstStyle/>
                    <a:p>
                      <a:r>
                        <a:rPr lang="pt-BR" dirty="0"/>
                        <a:t>Pesquisar Caloria de Alimentos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972378887"/>
                  </a:ext>
                </a:extLst>
              </a:tr>
              <a:tr h="505685">
                <a:tc>
                  <a:txBody>
                    <a:bodyPr/>
                    <a:lstStyle/>
                    <a:p>
                      <a:r>
                        <a:rPr lang="pt-BR" dirty="0"/>
                        <a:t>Gerenciar Meus Alimentos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100%</a:t>
                      </a:r>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47947516"/>
                  </a:ext>
                </a:extLst>
              </a:tr>
              <a:tr h="505685">
                <a:tc>
                  <a:txBody>
                    <a:bodyPr/>
                    <a:lstStyle/>
                    <a:p>
                      <a:r>
                        <a:rPr lang="pt-BR" dirty="0"/>
                        <a:t>Gerenciar Receitas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100%</a:t>
                      </a:r>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100%</a:t>
                      </a:r>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1282211401"/>
                  </a:ext>
                </a:extLst>
              </a:tr>
              <a:tr h="505685">
                <a:tc>
                  <a:txBody>
                    <a:bodyPr/>
                    <a:lstStyle/>
                    <a:p>
                      <a:r>
                        <a:rPr lang="pt-BR" dirty="0"/>
                        <a:t>Gerenciar Unidade de Medida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100%</a:t>
                      </a:r>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100%</a:t>
                      </a:r>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622963206"/>
                  </a:ext>
                </a:extLst>
              </a:tr>
              <a:tr h="505685">
                <a:tc>
                  <a:txBody>
                    <a:bodyPr/>
                    <a:lstStyle/>
                    <a:p>
                      <a:r>
                        <a:rPr lang="pt-BR" dirty="0"/>
                        <a:t>Gerenciar Tipo de Alimento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100%</a:t>
                      </a:r>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490424482"/>
                  </a:ext>
                </a:extLst>
              </a:tr>
              <a:tr h="288963">
                <a:tc>
                  <a:txBody>
                    <a:bodyPr/>
                    <a:lstStyle/>
                    <a:p>
                      <a:r>
                        <a:rPr lang="pt-BR" dirty="0"/>
                        <a:t>Gerenciar Receitas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740272521"/>
                  </a:ext>
                </a:extLst>
              </a:tr>
            </a:tbl>
          </a:graphicData>
        </a:graphic>
      </p:graphicFrame>
    </p:spTree>
    <p:extLst>
      <p:ext uri="{BB962C8B-B14F-4D97-AF65-F5344CB8AC3E}">
        <p14:creationId xmlns:p14="http://schemas.microsoft.com/office/powerpoint/2010/main" val="3563968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Status do Caso de Teste – Módulo 09</a:t>
            </a:r>
          </a:p>
        </p:txBody>
      </p:sp>
      <p:graphicFrame>
        <p:nvGraphicFramePr>
          <p:cNvPr id="4" name="Tabela 3"/>
          <p:cNvGraphicFramePr>
            <a:graphicFrameLocks noGrp="1"/>
          </p:cNvGraphicFramePr>
          <p:nvPr>
            <p:extLst>
              <p:ext uri="{D42A27DB-BD31-4B8C-83A1-F6EECF244321}">
                <p14:modId xmlns:p14="http://schemas.microsoft.com/office/powerpoint/2010/main" val="2740010287"/>
              </p:ext>
            </p:extLst>
          </p:nvPr>
        </p:nvGraphicFramePr>
        <p:xfrm>
          <a:off x="1585818" y="2130519"/>
          <a:ext cx="8744991" cy="2376603"/>
        </p:xfrm>
        <a:graphic>
          <a:graphicData uri="http://schemas.openxmlformats.org/drawingml/2006/table">
            <a:tbl>
              <a:tblPr firstRow="1" bandRow="1">
                <a:tableStyleId>{5C22544A-7EE6-4342-B048-85BDC9FD1C3A}</a:tableStyleId>
              </a:tblPr>
              <a:tblGrid>
                <a:gridCol w="2914997">
                  <a:extLst>
                    <a:ext uri="{9D8B030D-6E8A-4147-A177-3AD203B41FA5}">
                      <a16:colId xmlns:a16="http://schemas.microsoft.com/office/drawing/2014/main" xmlns="" val="1749495766"/>
                    </a:ext>
                  </a:extLst>
                </a:gridCol>
                <a:gridCol w="2914997">
                  <a:extLst>
                    <a:ext uri="{9D8B030D-6E8A-4147-A177-3AD203B41FA5}">
                      <a16:colId xmlns:a16="http://schemas.microsoft.com/office/drawing/2014/main" xmlns="" val="3587578522"/>
                    </a:ext>
                  </a:extLst>
                </a:gridCol>
                <a:gridCol w="2914997">
                  <a:extLst>
                    <a:ext uri="{9D8B030D-6E8A-4147-A177-3AD203B41FA5}">
                      <a16:colId xmlns:a16="http://schemas.microsoft.com/office/drawing/2014/main" xmlns="" val="1940617306"/>
                    </a:ext>
                  </a:extLst>
                </a:gridCol>
              </a:tblGrid>
              <a:tr h="1109081">
                <a:tc>
                  <a:txBody>
                    <a:bodyPr/>
                    <a:lstStyle/>
                    <a:p>
                      <a:r>
                        <a:rPr lang="pt-BR" b="0" dirty="0">
                          <a:solidFill>
                            <a:schemeClr val="tx1"/>
                          </a:solidFill>
                        </a:rPr>
                        <a:t>Gerenciar Alimentos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0" dirty="0">
                          <a:solidFill>
                            <a:schemeClr val="tx1"/>
                          </a:solidFill>
                        </a:rPr>
                        <a:t>100%</a:t>
                      </a:r>
                    </a:p>
                    <a:p>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0" dirty="0">
                          <a:solidFill>
                            <a:schemeClr val="tx1"/>
                          </a:solidFill>
                        </a:rPr>
                        <a:t>100%</a:t>
                      </a:r>
                    </a:p>
                    <a:p>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3457390781"/>
                  </a:ext>
                </a:extLst>
              </a:tr>
              <a:tr h="633761">
                <a:tc>
                  <a:txBody>
                    <a:bodyPr/>
                    <a:lstStyle/>
                    <a:p>
                      <a:r>
                        <a:rPr lang="pt-BR" dirty="0"/>
                        <a:t>Analisar Receitas Denunciar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501336945"/>
                  </a:ext>
                </a:extLst>
              </a:tr>
              <a:tr h="633761">
                <a:tc>
                  <a:txBody>
                    <a:bodyPr/>
                    <a:lstStyle/>
                    <a:p>
                      <a:r>
                        <a:rPr lang="pt-BR" dirty="0"/>
                        <a:t>Status do Módulo 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gridSpan="2">
                  <a:txBody>
                    <a:bodyPr/>
                    <a:lstStyle/>
                    <a:p>
                      <a:pPr algn="ctr"/>
                      <a:r>
                        <a:rPr lang="pt-BR" dirty="0"/>
                        <a:t>84,68%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xmlns="" val="4001000168"/>
                  </a:ext>
                </a:extLst>
              </a:tr>
            </a:tbl>
          </a:graphicData>
        </a:graphic>
      </p:graphicFrame>
    </p:spTree>
    <p:extLst>
      <p:ext uri="{BB962C8B-B14F-4D97-AF65-F5344CB8AC3E}">
        <p14:creationId xmlns:p14="http://schemas.microsoft.com/office/powerpoint/2010/main" val="27181422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Portal de Documentações</a:t>
            </a:r>
          </a:p>
        </p:txBody>
      </p:sp>
      <p:sp>
        <p:nvSpPr>
          <p:cNvPr id="3" name="Espaço Reservado para Conteúdo 2"/>
          <p:cNvSpPr>
            <a:spLocks noGrp="1"/>
          </p:cNvSpPr>
          <p:nvPr>
            <p:ph idx="1"/>
          </p:nvPr>
        </p:nvSpPr>
        <p:spPr>
          <a:xfrm>
            <a:off x="1097280" y="1845734"/>
            <a:ext cx="10058400" cy="4023360"/>
          </a:xfrm>
        </p:spPr>
        <p:txBody>
          <a:bodyPr>
            <a:normAutofit/>
          </a:bodyPr>
          <a:lstStyle/>
          <a:p>
            <a:pPr marL="0" indent="0">
              <a:lnSpc>
                <a:spcPct val="150000"/>
              </a:lnSpc>
              <a:buNone/>
            </a:pPr>
            <a:r>
              <a:rPr lang="pt-BR" sz="2400" dirty="0">
                <a:solidFill>
                  <a:schemeClr val="tx1"/>
                </a:solidFill>
              </a:rPr>
              <a:t>O Portal de documentações do projeto Mais Saúde São João, tem como objetivo reunir todos os documentos confeccionados durante o desenvolvimento do projeto.</a:t>
            </a:r>
          </a:p>
          <a:p>
            <a:pPr marL="0" indent="0">
              <a:lnSpc>
                <a:spcPct val="150000"/>
              </a:lnSpc>
              <a:buNone/>
            </a:pPr>
            <a:r>
              <a:rPr lang="pt-BR" sz="2400" dirty="0">
                <a:solidFill>
                  <a:schemeClr val="tx1"/>
                </a:solidFill>
              </a:rPr>
              <a:t>O link a seguir o levará ao portal: </a:t>
            </a:r>
          </a:p>
          <a:p>
            <a:pPr marL="0" indent="0">
              <a:lnSpc>
                <a:spcPct val="150000"/>
              </a:lnSpc>
              <a:buNone/>
            </a:pPr>
            <a:r>
              <a:rPr lang="pt-BR" sz="2400" dirty="0">
                <a:solidFill>
                  <a:schemeClr val="tx1"/>
                </a:solidFill>
              </a:rPr>
              <a:t>sites.google.com/</a:t>
            </a:r>
            <a:r>
              <a:rPr lang="pt-BR" sz="2400" dirty="0" err="1">
                <a:solidFill>
                  <a:schemeClr val="tx1"/>
                </a:solidFill>
              </a:rPr>
              <a:t>view</a:t>
            </a:r>
            <a:r>
              <a:rPr lang="pt-BR" sz="2400" dirty="0">
                <a:solidFill>
                  <a:schemeClr val="tx1"/>
                </a:solidFill>
              </a:rPr>
              <a:t>/</a:t>
            </a:r>
            <a:r>
              <a:rPr lang="pt-BR" sz="2400" dirty="0" err="1">
                <a:solidFill>
                  <a:schemeClr val="tx1"/>
                </a:solidFill>
              </a:rPr>
              <a:t>maissaudesaojoao</a:t>
            </a:r>
            <a:r>
              <a:rPr lang="pt-BR" sz="2400" dirty="0">
                <a:solidFill>
                  <a:schemeClr val="tx1"/>
                </a:solidFill>
              </a:rPr>
              <a:t>/portal-de-documentações</a:t>
            </a:r>
          </a:p>
          <a:p>
            <a:pPr marL="0" indent="0">
              <a:lnSpc>
                <a:spcPct val="150000"/>
              </a:lnSpc>
              <a:buNone/>
            </a:pPr>
            <a:endParaRPr lang="pt-BR" sz="2400" dirty="0"/>
          </a:p>
          <a:p>
            <a:pPr marL="0" indent="0">
              <a:lnSpc>
                <a:spcPct val="150000"/>
              </a:lnSpc>
              <a:buNone/>
            </a:pPr>
            <a:endParaRPr lang="pt-BR" sz="2400" dirty="0"/>
          </a:p>
          <a:p>
            <a:pPr marL="0" indent="0">
              <a:lnSpc>
                <a:spcPct val="150000"/>
              </a:lnSpc>
              <a:buNone/>
            </a:pPr>
            <a:endParaRPr lang="pt-BR" sz="2400" dirty="0"/>
          </a:p>
        </p:txBody>
      </p:sp>
    </p:spTree>
    <p:extLst>
      <p:ext uri="{BB962C8B-B14F-4D97-AF65-F5344CB8AC3E}">
        <p14:creationId xmlns:p14="http://schemas.microsoft.com/office/powerpoint/2010/main" val="36749052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Portal de Documentações</a:t>
            </a: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1768890"/>
            <a:ext cx="10058400" cy="4537317"/>
          </a:xfrm>
          <a:prstGeom prst="rect">
            <a:avLst/>
          </a:prstGeom>
        </p:spPr>
      </p:pic>
    </p:spTree>
    <p:extLst>
      <p:ext uri="{BB962C8B-B14F-4D97-AF65-F5344CB8AC3E}">
        <p14:creationId xmlns:p14="http://schemas.microsoft.com/office/powerpoint/2010/main" val="2847302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Restrições do Projeto</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3407" y="1765740"/>
            <a:ext cx="6211614" cy="4540467"/>
          </a:xfrm>
        </p:spPr>
      </p:pic>
    </p:spTree>
    <p:extLst>
      <p:ext uri="{BB962C8B-B14F-4D97-AF65-F5344CB8AC3E}">
        <p14:creationId xmlns:p14="http://schemas.microsoft.com/office/powerpoint/2010/main" val="33196536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24A4195-AAB4-487B-B7D0-822339571648}"/>
              </a:ext>
            </a:extLst>
          </p:cNvPr>
          <p:cNvSpPr>
            <a:spLocks noGrp="1"/>
          </p:cNvSpPr>
          <p:nvPr>
            <p:ph type="title"/>
          </p:nvPr>
        </p:nvSpPr>
        <p:spPr/>
        <p:txBody>
          <a:bodyPr/>
          <a:lstStyle/>
          <a:p>
            <a:r>
              <a:rPr lang="pt-BR" dirty="0"/>
              <a:t>Módulos</a:t>
            </a:r>
          </a:p>
        </p:txBody>
      </p:sp>
      <p:pic>
        <p:nvPicPr>
          <p:cNvPr id="5" name="Espaço Reservado para Conteúdo 4">
            <a:extLst>
              <a:ext uri="{FF2B5EF4-FFF2-40B4-BE49-F238E27FC236}">
                <a16:creationId xmlns:a16="http://schemas.microsoft.com/office/drawing/2014/main" xmlns="" id="{4B84939D-D59C-4E9E-A07B-B616196123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79" y="1846263"/>
            <a:ext cx="9782755" cy="4276241"/>
          </a:xfrm>
        </p:spPr>
      </p:pic>
    </p:spTree>
    <p:extLst>
      <p:ext uri="{BB962C8B-B14F-4D97-AF65-F5344CB8AC3E}">
        <p14:creationId xmlns:p14="http://schemas.microsoft.com/office/powerpoint/2010/main" val="27767492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54A265A-97A6-4EDE-93B3-E5AB6EE22874}"/>
              </a:ext>
            </a:extLst>
          </p:cNvPr>
          <p:cNvSpPr>
            <a:spLocks noGrp="1"/>
          </p:cNvSpPr>
          <p:nvPr>
            <p:ph type="title"/>
          </p:nvPr>
        </p:nvSpPr>
        <p:spPr/>
        <p:txBody>
          <a:bodyPr/>
          <a:lstStyle/>
          <a:p>
            <a:r>
              <a:rPr lang="pt-BR" dirty="0"/>
              <a:t>Tecnologias</a:t>
            </a:r>
          </a:p>
        </p:txBody>
      </p:sp>
      <p:pic>
        <p:nvPicPr>
          <p:cNvPr id="5" name="Espaço Reservado para Conteúdo 4">
            <a:extLst>
              <a:ext uri="{FF2B5EF4-FFF2-40B4-BE49-F238E27FC236}">
                <a16:creationId xmlns:a16="http://schemas.microsoft.com/office/drawing/2014/main" xmlns="" id="{0134D08A-54F6-4861-90D1-B9F88BFA5E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846263"/>
            <a:ext cx="9936480" cy="4382259"/>
          </a:xfrm>
        </p:spPr>
      </p:pic>
    </p:spTree>
    <p:extLst>
      <p:ext uri="{BB962C8B-B14F-4D97-AF65-F5344CB8AC3E}">
        <p14:creationId xmlns:p14="http://schemas.microsoft.com/office/powerpoint/2010/main" val="10076185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Manual do Usuário</a:t>
            </a:r>
          </a:p>
        </p:txBody>
      </p:sp>
      <p:sp>
        <p:nvSpPr>
          <p:cNvPr id="3" name="Espaço Reservado para Conteúdo 2"/>
          <p:cNvSpPr>
            <a:spLocks noGrp="1"/>
          </p:cNvSpPr>
          <p:nvPr>
            <p:ph idx="1"/>
          </p:nvPr>
        </p:nvSpPr>
        <p:spPr>
          <a:xfrm>
            <a:off x="1097280" y="1737360"/>
            <a:ext cx="9701049" cy="3580875"/>
          </a:xfrm>
        </p:spPr>
        <p:txBody>
          <a:bodyPr>
            <a:noAutofit/>
          </a:bodyPr>
          <a:lstStyle/>
          <a:p>
            <a:pPr marL="0" indent="0">
              <a:lnSpc>
                <a:spcPct val="150000"/>
              </a:lnSpc>
              <a:buNone/>
            </a:pPr>
            <a:r>
              <a:rPr lang="pt-BR" sz="2800" dirty="0">
                <a:solidFill>
                  <a:schemeClr val="tx1"/>
                </a:solidFill>
              </a:rPr>
              <a:t>Manual do usuário é um documento que mostra ao usuário como utilizar o sistema de forma compreensível e didática.</a:t>
            </a:r>
          </a:p>
          <a:p>
            <a:pPr marL="0" indent="0">
              <a:lnSpc>
                <a:spcPct val="150000"/>
              </a:lnSpc>
              <a:buNone/>
            </a:pPr>
            <a:r>
              <a:rPr lang="pt-BR" sz="2800" dirty="0">
                <a:solidFill>
                  <a:schemeClr val="tx1"/>
                </a:solidFill>
              </a:rPr>
              <a:t>O link a seguir o levará ao manual:</a:t>
            </a:r>
          </a:p>
          <a:p>
            <a:pPr marL="0" indent="0">
              <a:lnSpc>
                <a:spcPct val="150000"/>
              </a:lnSpc>
              <a:buNone/>
            </a:pPr>
            <a:r>
              <a:rPr lang="pt-BR" sz="2800" dirty="0">
                <a:solidFill>
                  <a:schemeClr val="tx1"/>
                </a:solidFill>
              </a:rPr>
              <a:t>sites.google.com/</a:t>
            </a:r>
            <a:r>
              <a:rPr lang="pt-BR" sz="2800" dirty="0" err="1">
                <a:solidFill>
                  <a:schemeClr val="tx1"/>
                </a:solidFill>
              </a:rPr>
              <a:t>view</a:t>
            </a:r>
            <a:r>
              <a:rPr lang="pt-BR" sz="2800" dirty="0">
                <a:solidFill>
                  <a:schemeClr val="tx1"/>
                </a:solidFill>
              </a:rPr>
              <a:t>/</a:t>
            </a:r>
            <a:r>
              <a:rPr lang="pt-BR" sz="2800" dirty="0" err="1">
                <a:solidFill>
                  <a:schemeClr val="tx1"/>
                </a:solidFill>
              </a:rPr>
              <a:t>maissaudesaojoao</a:t>
            </a:r>
            <a:r>
              <a:rPr lang="pt-BR" sz="2800" dirty="0">
                <a:solidFill>
                  <a:schemeClr val="tx1"/>
                </a:solidFill>
              </a:rPr>
              <a:t>/manual-do-usuário</a:t>
            </a:r>
          </a:p>
        </p:txBody>
      </p:sp>
    </p:spTree>
    <p:extLst>
      <p:ext uri="{BB962C8B-B14F-4D97-AF65-F5344CB8AC3E}">
        <p14:creationId xmlns:p14="http://schemas.microsoft.com/office/powerpoint/2010/main" val="9896705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Manual do Usuário</a:t>
            </a: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1755229"/>
            <a:ext cx="10058400" cy="4550978"/>
          </a:xfrm>
          <a:prstGeom prst="rect">
            <a:avLst/>
          </a:prstGeom>
        </p:spPr>
      </p:pic>
    </p:spTree>
    <p:extLst>
      <p:ext uri="{BB962C8B-B14F-4D97-AF65-F5344CB8AC3E}">
        <p14:creationId xmlns:p14="http://schemas.microsoft.com/office/powerpoint/2010/main" val="34656364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30137" y="2572604"/>
            <a:ext cx="7262948" cy="1398506"/>
          </a:xfrm>
        </p:spPr>
        <p:txBody>
          <a:bodyPr/>
          <a:lstStyle/>
          <a:p>
            <a:r>
              <a:rPr lang="pt-BR" dirty="0"/>
              <a:t>Demonstração do projeto</a:t>
            </a:r>
          </a:p>
        </p:txBody>
      </p:sp>
    </p:spTree>
    <p:extLst>
      <p:ext uri="{BB962C8B-B14F-4D97-AF65-F5344CB8AC3E}">
        <p14:creationId xmlns:p14="http://schemas.microsoft.com/office/powerpoint/2010/main" val="2674252002"/>
      </p:ext>
    </p:extLst>
  </p:cSld>
  <p:clrMapOvr>
    <a:masterClrMapping/>
  </p:clrMapOvr>
</p:sld>
</file>

<file path=ppt/theme/theme1.xml><?xml version="1.0" encoding="utf-8"?>
<a:theme xmlns:a="http://schemas.openxmlformats.org/drawingml/2006/main" name="Retrospectiva">
  <a:themeElements>
    <a:clrScheme name="Personalizada 1">
      <a:dk1>
        <a:srgbClr val="000000"/>
      </a:dk1>
      <a:lt1>
        <a:sysClr val="window" lastClr="FFFFFF"/>
      </a:lt1>
      <a:dk2>
        <a:srgbClr val="637052"/>
      </a:dk2>
      <a:lt2>
        <a:srgbClr val="CCDDEA"/>
      </a:lt2>
      <a:accent1>
        <a:srgbClr val="AD1F1F"/>
      </a:accent1>
      <a:accent2>
        <a:srgbClr val="2F426A"/>
      </a:accent2>
      <a:accent3>
        <a:srgbClr val="865640"/>
      </a:accent3>
      <a:accent4>
        <a:srgbClr val="9B8357"/>
      </a:accent4>
      <a:accent5>
        <a:srgbClr val="C2BC80"/>
      </a:accent5>
      <a:accent6>
        <a:srgbClr val="94A088"/>
      </a:accent6>
      <a:hlink>
        <a:srgbClr val="2998E3"/>
      </a:hlink>
      <a:folHlink>
        <a:srgbClr val="8C8C8C"/>
      </a:folHlink>
    </a:clrScheme>
    <a:fontScheme name="Retrospecti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i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1665</TotalTime>
  <Words>4195</Words>
  <Application>Microsoft Office PowerPoint</Application>
  <PresentationFormat>Widescreen</PresentationFormat>
  <Paragraphs>975</Paragraphs>
  <Slides>94</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94</vt:i4>
      </vt:variant>
    </vt:vector>
  </HeadingPairs>
  <TitlesOfParts>
    <vt:vector size="99" baseType="lpstr">
      <vt:lpstr>Arial</vt:lpstr>
      <vt:lpstr>Calibri</vt:lpstr>
      <vt:lpstr>Calibri Light</vt:lpstr>
      <vt:lpstr>Times New Roman</vt:lpstr>
      <vt:lpstr>Retrospectiva</vt:lpstr>
      <vt:lpstr>Apresentação do PowerPoint</vt:lpstr>
      <vt:lpstr>Apresentação do PowerPoint</vt:lpstr>
      <vt:lpstr>Sobre o projeto</vt:lpstr>
      <vt:lpstr>Divisão de funções</vt:lpstr>
      <vt:lpstr>Equipes de Trabalho</vt:lpstr>
      <vt:lpstr>Divisão de módulos</vt:lpstr>
      <vt:lpstr>Tecnologias Utilizadas</vt:lpstr>
      <vt:lpstr>Termo de Abertura</vt:lpstr>
      <vt:lpstr>Restrições do Projeto</vt:lpstr>
      <vt:lpstr>Documento de Visão </vt:lpstr>
      <vt:lpstr>Módulo 01: Usuários</vt:lpstr>
      <vt:lpstr>Módulo 01: Usuários</vt:lpstr>
      <vt:lpstr>Perspectiva do Produto</vt:lpstr>
      <vt:lpstr>Documento de Requisitos</vt:lpstr>
      <vt:lpstr>Documento de Requisitos – Módulo 01</vt:lpstr>
      <vt:lpstr>Documento de Requisitos – Módulo 01</vt:lpstr>
      <vt:lpstr>Documento de Requisitos – Módulo 04</vt:lpstr>
      <vt:lpstr>Documento de Requisitos – Módulo 04</vt:lpstr>
      <vt:lpstr>Documento de Requisitos – Módulo 07</vt:lpstr>
      <vt:lpstr>Documento de Requisitos – Módulo 07</vt:lpstr>
      <vt:lpstr>Caso de Uso</vt:lpstr>
      <vt:lpstr>Diagrama de Caso de Uso – Módulo 01</vt:lpstr>
      <vt:lpstr>Logar no sistema </vt:lpstr>
      <vt:lpstr>Realizar Cadastro </vt:lpstr>
      <vt:lpstr>Diagrama de Caso de Uso – Módulo 04</vt:lpstr>
      <vt:lpstr>Efetuar perfil de treinamento – Módulo 04  </vt:lpstr>
      <vt:lpstr>Editar perfil de treinamento  </vt:lpstr>
      <vt:lpstr>Diagrama de Caso de Uso – Módulo 07</vt:lpstr>
      <vt:lpstr>Registrar disponibilidade de horário para consulta </vt:lpstr>
      <vt:lpstr>Visualizar todas as consultas marcadas/desmarcadas </vt:lpstr>
      <vt:lpstr>Estimativa de esforços</vt:lpstr>
      <vt:lpstr>Estimativa de Esforços</vt:lpstr>
      <vt:lpstr>Estimativa de Esforços</vt:lpstr>
      <vt:lpstr>Modelo Conceitual</vt:lpstr>
      <vt:lpstr>Apresentação do PowerPoint</vt:lpstr>
      <vt:lpstr>Total de Entidades e Atributos</vt:lpstr>
      <vt:lpstr>Modelo Lógico</vt:lpstr>
      <vt:lpstr>Apresentação do PowerPoint</vt:lpstr>
      <vt:lpstr>Modelo Físico</vt:lpstr>
      <vt:lpstr>Modelo Físico – Módulo 01</vt:lpstr>
      <vt:lpstr>Dicionário de Dados</vt:lpstr>
      <vt:lpstr>Dicionário de Dados – Módulo 01</vt:lpstr>
      <vt:lpstr>População do Banco</vt:lpstr>
      <vt:lpstr>Inserts do Módulo 09</vt:lpstr>
      <vt:lpstr>Casos de Teste</vt:lpstr>
      <vt:lpstr>Casos de Teste – Módulo 01</vt:lpstr>
      <vt:lpstr>Casos de Teste – Módulo 04</vt:lpstr>
      <vt:lpstr>Casos de Teste – Módulo 04</vt:lpstr>
      <vt:lpstr>Casos de Teste – Módulo 07</vt:lpstr>
      <vt:lpstr>Status do Caso de Teste</vt:lpstr>
      <vt:lpstr>Status do Caso de Teste – Módulo 01</vt:lpstr>
      <vt:lpstr>Status do Caso de Teste – Módulo 01</vt:lpstr>
      <vt:lpstr>Status do Caso de Teste – Módulo 01</vt:lpstr>
      <vt:lpstr>Status do Caso de Teste – Módulo 01</vt:lpstr>
      <vt:lpstr>Status do Caso de Teste – Módulo 02</vt:lpstr>
      <vt:lpstr>Status do Caso de Teste – Módulo 02</vt:lpstr>
      <vt:lpstr>Status do Caso de Teste – Módulo 02</vt:lpstr>
      <vt:lpstr>Status do Caso de Teste – Módulo 02</vt:lpstr>
      <vt:lpstr>Status do Caso de Teste – Módulo 03</vt:lpstr>
      <vt:lpstr>Status do Caso de Teste – Módulo 03</vt:lpstr>
      <vt:lpstr>Status do Caso de Teste – Módulo 03</vt:lpstr>
      <vt:lpstr>Status do Caso de Teste – Módulo 03</vt:lpstr>
      <vt:lpstr>Status do Caso de Teste – Módulo 04</vt:lpstr>
      <vt:lpstr>Status do Caso de Teste – Módulo 04</vt:lpstr>
      <vt:lpstr>Status do Caso de Teste – Módulo 04</vt:lpstr>
      <vt:lpstr>Status do Caso de Teste – Módulo 04</vt:lpstr>
      <vt:lpstr>Status do Caso de Teste – Módulo 05</vt:lpstr>
      <vt:lpstr>Status do Caso de Teste – Módulo 05</vt:lpstr>
      <vt:lpstr>Status do Caso de Teste – Módulo 05</vt:lpstr>
      <vt:lpstr>Status do Caso de Teste – Módulo 05</vt:lpstr>
      <vt:lpstr>Status do Caso de Teste – Módulo 05</vt:lpstr>
      <vt:lpstr>Status do Caso de Teste – Módulo 05</vt:lpstr>
      <vt:lpstr>Status do Caso de Teste – Módulo 06</vt:lpstr>
      <vt:lpstr>Status do Caso de Teste – Módulo 06</vt:lpstr>
      <vt:lpstr>Apresentação do PowerPoint</vt:lpstr>
      <vt:lpstr>Apresentação do PowerPoint</vt:lpstr>
      <vt:lpstr>Status do Caso de Teste – Módulo 07</vt:lpstr>
      <vt:lpstr>Status do Caso de Teste – Módulo 07</vt:lpstr>
      <vt:lpstr>Status do Caso de Teste – Módulo 07</vt:lpstr>
      <vt:lpstr>Status do Caso de Teste – Módulo 07</vt:lpstr>
      <vt:lpstr>Status do Caso de Teste – Módulo 08</vt:lpstr>
      <vt:lpstr>Status do Caso de Teste – Módulo 08</vt:lpstr>
      <vt:lpstr>Apresentação do PowerPoint</vt:lpstr>
      <vt:lpstr>Apresentação do PowerPoint</vt:lpstr>
      <vt:lpstr>Status do Caso de Teste – Módulo 09</vt:lpstr>
      <vt:lpstr>Status do Caso de Teste – Módulo 09</vt:lpstr>
      <vt:lpstr>Status do Caso de Teste – Módulo 09</vt:lpstr>
      <vt:lpstr>Portal de Documentações</vt:lpstr>
      <vt:lpstr>Portal de Documentações</vt:lpstr>
      <vt:lpstr>Módulos</vt:lpstr>
      <vt:lpstr>Tecnologias</vt:lpstr>
      <vt:lpstr>Manual do Usuário</vt:lpstr>
      <vt:lpstr>Manual do Usuário</vt:lpstr>
      <vt:lpstr>Demonstração do projeto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vitoria.matheus.barbosa@hotmail.com</dc:creator>
  <cp:lastModifiedBy>marcio henrique</cp:lastModifiedBy>
  <cp:revision>225</cp:revision>
  <dcterms:created xsi:type="dcterms:W3CDTF">2018-04-02T17:31:57Z</dcterms:created>
  <dcterms:modified xsi:type="dcterms:W3CDTF">2018-12-10T14:13:28Z</dcterms:modified>
</cp:coreProperties>
</file>